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1" r:id="rId3"/>
    <p:sldId id="262" r:id="rId4"/>
    <p:sldId id="260" r:id="rId5"/>
    <p:sldId id="263" r:id="rId6"/>
    <p:sldId id="272" r:id="rId7"/>
    <p:sldId id="259"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7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610" autoAdjust="0"/>
  </p:normalViewPr>
  <p:slideViewPr>
    <p:cSldViewPr>
      <p:cViewPr varScale="1">
        <p:scale>
          <a:sx n="40" d="100"/>
          <a:sy n="40" d="100"/>
        </p:scale>
        <p:origin x="1493"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659DBC-1DD7-405B-8EB2-3EB0EA9E044A}" type="datetimeFigureOut">
              <a:rPr lang="en-SG" smtClean="0"/>
              <a:t>29/4/2018</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11EEC7-A2B2-42EE-B357-306924722FBC}" type="slidenum">
              <a:rPr lang="en-SG" smtClean="0"/>
              <a:t>‹#›</a:t>
            </a:fld>
            <a:endParaRPr lang="en-SG"/>
          </a:p>
        </p:txBody>
      </p:sp>
    </p:spTree>
    <p:extLst>
      <p:ext uri="{BB962C8B-B14F-4D97-AF65-F5344CB8AC3E}">
        <p14:creationId xmlns:p14="http://schemas.microsoft.com/office/powerpoint/2010/main" val="242961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A computer system will have a huge number of bytes of memory, and to keep track of what information is stored in what byte, the computer uses an abstraction known as a </a:t>
            </a:r>
            <a:r>
              <a:rPr lang="en-SG" sz="1200" b="1" i="1" u="none" strike="noStrike" kern="1200" baseline="0" dirty="0">
                <a:solidFill>
                  <a:schemeClr val="tx1"/>
                </a:solidFill>
                <a:latin typeface="+mn-lt"/>
                <a:ea typeface="+mn-ea"/>
                <a:cs typeface="+mn-cs"/>
              </a:rPr>
              <a:t>memory address</a:t>
            </a:r>
            <a:r>
              <a:rPr lang="en-SG" sz="1200" b="0" i="0" u="none" strike="noStrike" kern="1200" baseline="0" dirty="0">
                <a:solidFill>
                  <a:schemeClr val="tx1"/>
                </a:solidFill>
                <a:latin typeface="+mn-lt"/>
                <a:ea typeface="+mn-ea"/>
                <a:cs typeface="+mn-cs"/>
              </a:rPr>
              <a:t>. In effect, each byte of memory is associated with a unique number that serves as its address (more formally, the binary representation of the number serves as the address). In this way, the computer system can refer to the data in “byte #2150” versus the data in “byte #2157,” for example. Memory addresses are typically coordinated with the physical layout of the memory system, and so we often portray the numbers in sequential fashion.</a:t>
            </a:r>
          </a:p>
          <a:p>
            <a:r>
              <a:rPr lang="en-SG" sz="1200" b="0" i="0" u="none" strike="noStrike" kern="1200" baseline="0" dirty="0">
                <a:solidFill>
                  <a:schemeClr val="tx1"/>
                </a:solidFill>
                <a:latin typeface="+mn-lt"/>
                <a:ea typeface="+mn-ea"/>
                <a:cs typeface="+mn-cs"/>
              </a:rPr>
              <a:t>Despite the sequential nature of the numbering system, computer hardware is designed, in theory, so that any byte of the main memory can be efficiently accessed based upon its memory address. In this sense, we say that a computer’s main memory performs as </a:t>
            </a:r>
            <a:r>
              <a:rPr lang="en-SG" sz="1200" b="1" i="1" u="none" strike="noStrike" kern="1200" baseline="0" dirty="0">
                <a:solidFill>
                  <a:schemeClr val="tx1"/>
                </a:solidFill>
                <a:latin typeface="+mn-lt"/>
                <a:ea typeface="+mn-ea"/>
                <a:cs typeface="+mn-cs"/>
              </a:rPr>
              <a:t>random access memory (RAM)</a:t>
            </a:r>
            <a:r>
              <a:rPr lang="en-SG" sz="1200" b="0" i="0" u="none" strike="noStrike" kern="1200" baseline="0" dirty="0">
                <a:solidFill>
                  <a:schemeClr val="tx1"/>
                </a:solidFill>
                <a:latin typeface="+mn-lt"/>
                <a:ea typeface="+mn-ea"/>
                <a:cs typeface="+mn-cs"/>
              </a:rPr>
              <a:t>. That is, it is just as easy to retrieve byte #8675309 as it is to retrieve byte #309. (In practice, there are complicating</a:t>
            </a:r>
          </a:p>
          <a:p>
            <a:r>
              <a:rPr lang="en-SG" sz="1200" b="0" i="0" u="none" strike="noStrike" kern="1200" baseline="0" dirty="0">
                <a:solidFill>
                  <a:schemeClr val="tx1"/>
                </a:solidFill>
                <a:latin typeface="+mn-lt"/>
                <a:ea typeface="+mn-ea"/>
                <a:cs typeface="+mn-cs"/>
              </a:rPr>
              <a:t>factors including the use of caches and external memory)</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8</a:t>
            </a:fld>
            <a:endParaRPr lang="en-SG"/>
          </a:p>
        </p:txBody>
      </p:sp>
    </p:spTree>
    <p:extLst>
      <p:ext uri="{BB962C8B-B14F-4D97-AF65-F5344CB8AC3E}">
        <p14:creationId xmlns:p14="http://schemas.microsoft.com/office/powerpoint/2010/main" val="2530371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An item can be inserted anywhere within the list using the insert() method. In the following example</a:t>
            </a:r>
          </a:p>
          <a:p>
            <a:r>
              <a:rPr lang="en-SG" sz="1200" b="0" i="0" u="none" strike="noStrike" kern="1200" baseline="0" dirty="0" err="1">
                <a:solidFill>
                  <a:schemeClr val="tx1"/>
                </a:solidFill>
                <a:latin typeface="+mn-lt"/>
                <a:ea typeface="+mn-ea"/>
                <a:cs typeface="+mn-cs"/>
              </a:rPr>
              <a:t>pyList.insert</a:t>
            </a:r>
            <a:r>
              <a:rPr lang="en-SG" sz="1200" b="0" i="0" u="none" strike="noStrike" kern="1200" baseline="0" dirty="0">
                <a:solidFill>
                  <a:schemeClr val="tx1"/>
                </a:solidFill>
                <a:latin typeface="+mn-lt"/>
                <a:ea typeface="+mn-ea"/>
                <a:cs typeface="+mn-cs"/>
              </a:rPr>
              <a:t>( 3, 79 )</a:t>
            </a:r>
          </a:p>
          <a:p>
            <a:r>
              <a:rPr lang="en-SG" sz="1200" b="0" i="0" u="none" strike="noStrike" kern="1200" baseline="0" dirty="0">
                <a:solidFill>
                  <a:schemeClr val="tx1"/>
                </a:solidFill>
                <a:latin typeface="+mn-lt"/>
                <a:ea typeface="+mn-ea"/>
                <a:cs typeface="+mn-cs"/>
              </a:rPr>
              <a:t>we insert the value 79 at index position 3. Since there is already an item at that position, we must make room for the new item by shifting all of the items down one position starting with the item at index position 3. After shifting the items, the value 79 is then inserted at position 3 as illustrated in Figure. If there are no free slots for the new item, the list will be expanded in the same fashion as described earlier.</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30</a:t>
            </a:fld>
            <a:endParaRPr lang="en-SG"/>
          </a:p>
        </p:txBody>
      </p:sp>
    </p:spTree>
    <p:extLst>
      <p:ext uri="{BB962C8B-B14F-4D97-AF65-F5344CB8AC3E}">
        <p14:creationId xmlns:p14="http://schemas.microsoft.com/office/powerpoint/2010/main" val="2597581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An item can be removed from any position within the list using the pop() method.</a:t>
            </a:r>
          </a:p>
          <a:p>
            <a:r>
              <a:rPr lang="en-SG" sz="1200" b="0" i="0" u="none" strike="noStrike" kern="1200" baseline="0" dirty="0">
                <a:solidFill>
                  <a:schemeClr val="tx1"/>
                </a:solidFill>
                <a:latin typeface="+mn-lt"/>
                <a:ea typeface="+mn-ea"/>
                <a:cs typeface="+mn-cs"/>
              </a:rPr>
              <a:t>Consider the following code segment, which removes both the first and last items</a:t>
            </a:r>
          </a:p>
          <a:p>
            <a:r>
              <a:rPr lang="en-SG" sz="1200" b="0" i="0" u="none" strike="noStrike" kern="1200" baseline="0" dirty="0">
                <a:solidFill>
                  <a:schemeClr val="tx1"/>
                </a:solidFill>
                <a:latin typeface="+mn-lt"/>
                <a:ea typeface="+mn-ea"/>
                <a:cs typeface="+mn-cs"/>
              </a:rPr>
              <a:t>from the sample list:</a:t>
            </a:r>
          </a:p>
          <a:p>
            <a:r>
              <a:rPr lang="en-SG" sz="1200" b="0" i="0" u="none" strike="noStrike" kern="1200" baseline="0" dirty="0" err="1">
                <a:solidFill>
                  <a:schemeClr val="tx1"/>
                </a:solidFill>
                <a:latin typeface="+mn-lt"/>
                <a:ea typeface="+mn-ea"/>
                <a:cs typeface="+mn-cs"/>
              </a:rPr>
              <a:t>pyList.pop</a:t>
            </a:r>
            <a:r>
              <a:rPr lang="en-SG" sz="1200" b="0" i="0" u="none" strike="noStrike" kern="1200" baseline="0" dirty="0">
                <a:solidFill>
                  <a:schemeClr val="tx1"/>
                </a:solidFill>
                <a:latin typeface="+mn-lt"/>
                <a:ea typeface="+mn-ea"/>
                <a:cs typeface="+mn-cs"/>
              </a:rPr>
              <a:t>( 0 ) </a:t>
            </a:r>
            <a:r>
              <a:rPr lang="en-SG" sz="1200" b="0" i="1" u="none" strike="noStrike" kern="1200" baseline="0" dirty="0">
                <a:solidFill>
                  <a:schemeClr val="tx1"/>
                </a:solidFill>
                <a:latin typeface="+mn-lt"/>
                <a:ea typeface="+mn-ea"/>
                <a:cs typeface="+mn-cs"/>
              </a:rPr>
              <a:t># remove the first item</a:t>
            </a:r>
          </a:p>
          <a:p>
            <a:r>
              <a:rPr lang="en-SG" sz="1200" b="0" i="0" u="none" strike="noStrike" kern="1200" baseline="0" dirty="0" err="1">
                <a:solidFill>
                  <a:schemeClr val="tx1"/>
                </a:solidFill>
                <a:latin typeface="+mn-lt"/>
                <a:ea typeface="+mn-ea"/>
                <a:cs typeface="+mn-cs"/>
              </a:rPr>
              <a:t>pyList.pop</a:t>
            </a:r>
            <a:r>
              <a:rPr lang="en-SG" sz="1200" b="0" i="0" u="none" strike="noStrike" kern="1200" baseline="0" dirty="0">
                <a:solidFill>
                  <a:schemeClr val="tx1"/>
                </a:solidFill>
                <a:latin typeface="+mn-lt"/>
                <a:ea typeface="+mn-ea"/>
                <a:cs typeface="+mn-cs"/>
              </a:rPr>
              <a:t>() </a:t>
            </a:r>
            <a:r>
              <a:rPr lang="en-SG" sz="1200" b="0" i="1" u="none" strike="noStrike" kern="1200" baseline="0" dirty="0">
                <a:solidFill>
                  <a:schemeClr val="tx1"/>
                </a:solidFill>
                <a:latin typeface="+mn-lt"/>
                <a:ea typeface="+mn-ea"/>
                <a:cs typeface="+mn-cs"/>
              </a:rPr>
              <a:t># remove the last item</a:t>
            </a:r>
          </a:p>
          <a:p>
            <a:r>
              <a:rPr lang="en-SG" sz="1200" b="0" i="0" u="none" strike="noStrike" kern="1200" baseline="0" dirty="0">
                <a:solidFill>
                  <a:schemeClr val="tx1"/>
                </a:solidFill>
                <a:latin typeface="+mn-lt"/>
                <a:ea typeface="+mn-ea"/>
                <a:cs typeface="+mn-cs"/>
              </a:rPr>
              <a:t>The first statement removes the first item from the list. After the item is removed, typically by setting the reference variable to None, the items following it within the array are shifted down, from left to right, to close the gap. Finally, the length of the list is decremented to reflect the smaller size. Figure illustrates the process of removing the first item from the sample list. The second pop() operation in the example code removes the last item from the list. Since there are no items following the last one, the only operations required are to remove the item and decrement the size of the list.</a:t>
            </a:r>
          </a:p>
          <a:p>
            <a:r>
              <a:rPr lang="en-SG" sz="1200" b="0" i="0" u="none" strike="noStrike" kern="1200" baseline="0" dirty="0">
                <a:solidFill>
                  <a:schemeClr val="tx1"/>
                </a:solidFill>
                <a:latin typeface="+mn-lt"/>
                <a:ea typeface="+mn-ea"/>
                <a:cs typeface="+mn-cs"/>
              </a:rPr>
              <a:t>After removing an item from the list, the size of the array may be reduced using a technique similar to that for expansion. This reduction occurs when the number of available slots in the internal array falls below a certain threshold. For example, when more than half of the array elements are empty, the size of the array may be cut in half.</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31</a:t>
            </a:fld>
            <a:endParaRPr lang="en-SG"/>
          </a:p>
        </p:txBody>
      </p:sp>
    </p:spTree>
    <p:extLst>
      <p:ext uri="{BB962C8B-B14F-4D97-AF65-F5344CB8AC3E}">
        <p14:creationId xmlns:p14="http://schemas.microsoft.com/office/powerpoint/2010/main" val="971554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To slice a list, a new list is created with a capacity large enough to store the entire subset of elements plus additional space for future insertions. The elements within the specified range are then copied, element by element, to the new list. The original list is not </a:t>
            </a:r>
            <a:r>
              <a:rPr lang="en-SG" sz="1200" b="0" i="0" u="none" strike="noStrike" kern="1200" baseline="0" dirty="0" err="1">
                <a:solidFill>
                  <a:schemeClr val="tx1"/>
                </a:solidFill>
                <a:latin typeface="+mn-lt"/>
                <a:ea typeface="+mn-ea"/>
                <a:cs typeface="+mn-cs"/>
              </a:rPr>
              <a:t>modied</a:t>
            </a:r>
            <a:r>
              <a:rPr lang="en-SG" sz="1200" b="0" i="0" u="none" strike="noStrike" kern="1200" baseline="0" dirty="0">
                <a:solidFill>
                  <a:schemeClr val="tx1"/>
                </a:solidFill>
                <a:latin typeface="+mn-lt"/>
                <a:ea typeface="+mn-ea"/>
                <a:cs typeface="+mn-cs"/>
              </a:rPr>
              <a:t> by this operation.</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32</a:t>
            </a:fld>
            <a:endParaRPr lang="en-SG"/>
          </a:p>
        </p:txBody>
      </p:sp>
    </p:spTree>
    <p:extLst>
      <p:ext uri="{BB962C8B-B14F-4D97-AF65-F5344CB8AC3E}">
        <p14:creationId xmlns:p14="http://schemas.microsoft.com/office/powerpoint/2010/main" val="44758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We describe this as an </a:t>
            </a:r>
            <a:r>
              <a:rPr lang="en-SG" sz="1200" b="0" i="1" u="none" strike="noStrike" kern="1200" baseline="0" dirty="0">
                <a:solidFill>
                  <a:schemeClr val="tx1"/>
                </a:solidFill>
                <a:latin typeface="+mn-lt"/>
                <a:ea typeface="+mn-ea"/>
                <a:cs typeface="+mn-cs"/>
              </a:rPr>
              <a:t>array of six characters</a:t>
            </a:r>
            <a:r>
              <a:rPr lang="en-SG" sz="1200" b="0" i="0" u="none" strike="noStrike" kern="1200" baseline="0" dirty="0">
                <a:solidFill>
                  <a:schemeClr val="tx1"/>
                </a:solidFill>
                <a:latin typeface="+mn-lt"/>
                <a:ea typeface="+mn-ea"/>
                <a:cs typeface="+mn-cs"/>
              </a:rPr>
              <a:t>, even though it requires 12 bytes of memory. We will refer to each location within an array as a </a:t>
            </a:r>
            <a:r>
              <a:rPr lang="en-SG" sz="1200" b="1" i="1" u="none" strike="noStrike" kern="1200" baseline="0" dirty="0">
                <a:solidFill>
                  <a:schemeClr val="tx1"/>
                </a:solidFill>
                <a:latin typeface="+mn-lt"/>
                <a:ea typeface="+mn-ea"/>
                <a:cs typeface="+mn-cs"/>
              </a:rPr>
              <a:t>cell</a:t>
            </a:r>
            <a:r>
              <a:rPr lang="en-SG" sz="1200" b="0" i="0" u="none" strike="noStrike" kern="1200" baseline="0" dirty="0">
                <a:solidFill>
                  <a:schemeClr val="tx1"/>
                </a:solidFill>
                <a:latin typeface="+mn-lt"/>
                <a:ea typeface="+mn-ea"/>
                <a:cs typeface="+mn-cs"/>
              </a:rPr>
              <a:t>, and will use an integer </a:t>
            </a:r>
            <a:r>
              <a:rPr lang="en-SG" sz="1200" b="1" i="1" u="none" strike="noStrike" kern="1200" baseline="0" dirty="0">
                <a:solidFill>
                  <a:schemeClr val="tx1"/>
                </a:solidFill>
                <a:latin typeface="+mn-lt"/>
                <a:ea typeface="+mn-ea"/>
                <a:cs typeface="+mn-cs"/>
              </a:rPr>
              <a:t>index  </a:t>
            </a:r>
            <a:r>
              <a:rPr lang="en-SG" sz="1200" b="0" i="0" u="none" strike="noStrike" kern="1200" baseline="0" dirty="0">
                <a:solidFill>
                  <a:schemeClr val="tx1"/>
                </a:solidFill>
                <a:latin typeface="+mn-lt"/>
                <a:ea typeface="+mn-ea"/>
                <a:cs typeface="+mn-cs"/>
              </a:rPr>
              <a:t>to describe its location within the array, with cells numbered starting with 0, 1, 2, and so on. For example, in Figure 5.2, the cell of the array with index 4 has contents L and is stored in bytes 2154 and 2155 of memory</a:t>
            </a:r>
          </a:p>
          <a:p>
            <a:endParaRPr lang="en-SG" sz="1200" b="0" i="0" u="none" strike="noStrike" kern="1200" baseline="0" dirty="0">
              <a:solidFill>
                <a:schemeClr val="tx1"/>
              </a:solidFill>
              <a:latin typeface="+mn-lt"/>
              <a:ea typeface="+mn-ea"/>
              <a:cs typeface="+mn-cs"/>
            </a:endParaRPr>
          </a:p>
          <a:p>
            <a:r>
              <a:rPr lang="en-SG" sz="1200" b="0" i="0" u="none" strike="noStrike" kern="1200" baseline="0" dirty="0">
                <a:solidFill>
                  <a:schemeClr val="tx1"/>
                </a:solidFill>
                <a:latin typeface="+mn-lt"/>
                <a:ea typeface="+mn-ea"/>
                <a:cs typeface="+mn-cs"/>
              </a:rPr>
              <a:t>Each cell of an array must use the same number of bytes. This requirement is</a:t>
            </a:r>
          </a:p>
          <a:p>
            <a:r>
              <a:rPr lang="en-SG" sz="1200" b="0" i="0" u="none" strike="noStrike" kern="1200" baseline="0" dirty="0">
                <a:solidFill>
                  <a:schemeClr val="tx1"/>
                </a:solidFill>
                <a:latin typeface="+mn-lt"/>
                <a:ea typeface="+mn-ea"/>
                <a:cs typeface="+mn-cs"/>
              </a:rPr>
              <a:t>what allows an arbitrary cell of the array to be accessed in constant time based on</a:t>
            </a:r>
          </a:p>
          <a:p>
            <a:r>
              <a:rPr lang="en-SG" sz="1200" b="0" i="0" u="none" strike="noStrike" kern="1200" baseline="0" dirty="0">
                <a:solidFill>
                  <a:schemeClr val="tx1"/>
                </a:solidFill>
                <a:latin typeface="+mn-lt"/>
                <a:ea typeface="+mn-ea"/>
                <a:cs typeface="+mn-cs"/>
              </a:rPr>
              <a:t>its index.</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9</a:t>
            </a:fld>
            <a:endParaRPr lang="en-SG"/>
          </a:p>
        </p:txBody>
      </p:sp>
    </p:spTree>
    <p:extLst>
      <p:ext uri="{BB962C8B-B14F-4D97-AF65-F5344CB8AC3E}">
        <p14:creationId xmlns:p14="http://schemas.microsoft.com/office/powerpoint/2010/main" val="29474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A single list instance may include multiple references to the same object as elements of the list, and it is possible for a single object to be an element of two or more lists, as those lists simply store references back to that object. As an example, when you compute a slice of a list, the result is a new list instance, but that new list has references to the same elements that are in the original list.</a:t>
            </a:r>
          </a:p>
          <a:p>
            <a:endParaRPr lang="en-SG" sz="1200" b="0" i="0" u="none" strike="noStrike" kern="1200" baseline="0" dirty="0">
              <a:solidFill>
                <a:schemeClr val="tx1"/>
              </a:solidFill>
              <a:latin typeface="+mn-lt"/>
              <a:ea typeface="+mn-ea"/>
              <a:cs typeface="+mn-cs"/>
            </a:endParaRPr>
          </a:p>
          <a:p>
            <a:r>
              <a:rPr lang="en-SG" sz="1200" b="0" i="0" u="none" strike="noStrike" kern="1200" baseline="0" dirty="0">
                <a:solidFill>
                  <a:schemeClr val="tx1"/>
                </a:solidFill>
                <a:latin typeface="+mn-lt"/>
                <a:ea typeface="+mn-ea"/>
                <a:cs typeface="+mn-cs"/>
              </a:rPr>
              <a:t>When the elements of the list are immutable objects, as with the integer instances in Figure 1, the fact that the two lists share elements is not that significant, as neither of the lists can cause a change to the shared object. If, for example, the command temp[2] = 15 were executed from this configuration, that does not change the existing integer object; it changes the reference in cell 2 of the temp list</a:t>
            </a:r>
          </a:p>
          <a:p>
            <a:r>
              <a:rPr lang="en-SG" sz="1200" b="0" i="0" u="none" strike="noStrike" kern="1200" baseline="0" dirty="0">
                <a:solidFill>
                  <a:schemeClr val="tx1"/>
                </a:solidFill>
                <a:latin typeface="+mn-lt"/>
                <a:ea typeface="+mn-ea"/>
                <a:cs typeface="+mn-cs"/>
              </a:rPr>
              <a:t>to reference a different object. The resulting configuration is shown in Figure 2.</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11</a:t>
            </a:fld>
            <a:endParaRPr lang="en-SG"/>
          </a:p>
        </p:txBody>
      </p:sp>
    </p:spTree>
    <p:extLst>
      <p:ext uri="{BB962C8B-B14F-4D97-AF65-F5344CB8AC3E}">
        <p14:creationId xmlns:p14="http://schemas.microsoft.com/office/powerpoint/2010/main" val="64500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it is a common practice in Python to initialize an array of integers using a syntax such as counters = [0] * 8. This syntax produces a list of length eight, with all eight elements being the value zero. Technically, all</a:t>
            </a:r>
          </a:p>
          <a:p>
            <a:r>
              <a:rPr lang="en-SG" sz="1200" b="0" i="0" u="none" strike="noStrike" kern="1200" baseline="0" dirty="0">
                <a:solidFill>
                  <a:schemeClr val="tx1"/>
                </a:solidFill>
                <a:latin typeface="+mn-lt"/>
                <a:ea typeface="+mn-ea"/>
                <a:cs typeface="+mn-cs"/>
              </a:rPr>
              <a:t>eight cells of the list reference the </a:t>
            </a:r>
            <a:r>
              <a:rPr lang="en-SG" sz="1200" b="0" i="1" u="none" strike="noStrike" kern="1200" baseline="0" dirty="0">
                <a:solidFill>
                  <a:schemeClr val="tx1"/>
                </a:solidFill>
                <a:latin typeface="+mn-lt"/>
                <a:ea typeface="+mn-ea"/>
                <a:cs typeface="+mn-cs"/>
              </a:rPr>
              <a:t>same </a:t>
            </a:r>
            <a:r>
              <a:rPr lang="en-SG" sz="1200" b="0" i="0" u="none" strike="noStrike" kern="1200" baseline="0" dirty="0">
                <a:solidFill>
                  <a:schemeClr val="tx1"/>
                </a:solidFill>
                <a:latin typeface="+mn-lt"/>
                <a:ea typeface="+mn-ea"/>
                <a:cs typeface="+mn-cs"/>
              </a:rPr>
              <a:t>object, as portrayed in Figure 1</a:t>
            </a:r>
          </a:p>
          <a:p>
            <a:endParaRPr lang="en-SG" sz="1200" b="0" i="0" u="none" strike="noStrike" kern="1200" baseline="0" dirty="0">
              <a:solidFill>
                <a:schemeClr val="tx1"/>
              </a:solidFill>
              <a:latin typeface="+mn-lt"/>
              <a:ea typeface="+mn-ea"/>
              <a:cs typeface="+mn-cs"/>
            </a:endParaRPr>
          </a:p>
          <a:p>
            <a:r>
              <a:rPr lang="en-SG" sz="1200" b="0" i="0" u="none" strike="noStrike" kern="1200" baseline="0" dirty="0">
                <a:solidFill>
                  <a:schemeClr val="tx1"/>
                </a:solidFill>
                <a:latin typeface="+mn-lt"/>
                <a:ea typeface="+mn-ea"/>
                <a:cs typeface="+mn-cs"/>
              </a:rPr>
              <a:t>At first glance, the extreme level of aliasing in this configuration may seem alarming. However, we rely on the fact that the referenced integer is immutable. Even a command such as counters[2] += 1 does not technically change the value of the existing integer instance. This computes a new integer, with value 0+1, and sets cell 2 to reference the newly computed value. The resulting configuration is shown in Figure 2</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12</a:t>
            </a:fld>
            <a:endParaRPr lang="en-SG"/>
          </a:p>
        </p:txBody>
      </p:sp>
    </p:spTree>
    <p:extLst>
      <p:ext uri="{BB962C8B-B14F-4D97-AF65-F5344CB8AC3E}">
        <p14:creationId xmlns:p14="http://schemas.microsoft.com/office/powerpoint/2010/main" val="568948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The extend command is used to add all elements from one list to the end of another list. The</a:t>
            </a:r>
          </a:p>
          <a:p>
            <a:r>
              <a:rPr lang="en-SG" sz="1200" b="0" i="0" u="none" strike="noStrike" kern="1200" baseline="0" dirty="0">
                <a:solidFill>
                  <a:schemeClr val="tx1"/>
                </a:solidFill>
                <a:latin typeface="+mn-lt"/>
                <a:ea typeface="+mn-ea"/>
                <a:cs typeface="+mn-cs"/>
              </a:rPr>
              <a:t>extended list does not receive copies of those elements, it receives references to</a:t>
            </a:r>
          </a:p>
          <a:p>
            <a:r>
              <a:rPr lang="en-SG" sz="1200" b="0" i="0" u="none" strike="noStrike" kern="1200" baseline="0" dirty="0">
                <a:solidFill>
                  <a:schemeClr val="tx1"/>
                </a:solidFill>
                <a:latin typeface="+mn-lt"/>
                <a:ea typeface="+mn-ea"/>
                <a:cs typeface="+mn-cs"/>
              </a:rPr>
              <a:t>those elements</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13</a:t>
            </a:fld>
            <a:endParaRPr lang="en-SG"/>
          </a:p>
        </p:txBody>
      </p:sp>
    </p:spTree>
    <p:extLst>
      <p:ext uri="{BB962C8B-B14F-4D97-AF65-F5344CB8AC3E}">
        <p14:creationId xmlns:p14="http://schemas.microsoft.com/office/powerpoint/2010/main" val="1396616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u="sng" dirty="0"/>
              <a:t>Lower overall</a:t>
            </a:r>
            <a:r>
              <a:rPr lang="en-SG" sz="1200" b="1" u="sng" baseline="0" dirty="0"/>
              <a:t> memory usage:</a:t>
            </a:r>
            <a:r>
              <a:rPr lang="en-SG" sz="1200" baseline="0" dirty="0"/>
              <a:t> </a:t>
            </a:r>
            <a:r>
              <a:rPr lang="en-SG" sz="1200" dirty="0"/>
              <a:t>A referential structure will typically use 64-bits for the memory address stored in the array, on top of whatever number of bits are used to represent the object that is considered the element. Each Unicode character stored in a compact array within a string typically requires 2 bytes. If each character were stored independently as a one-character string, there would be significantly more bytes used</a:t>
            </a:r>
          </a:p>
          <a:p>
            <a:endParaRPr lang="en-SG" dirty="0"/>
          </a:p>
          <a:p>
            <a:r>
              <a:rPr lang="en-SG" sz="1200" b="0" i="0" u="none" strike="noStrike" kern="1200" baseline="0" dirty="0">
                <a:solidFill>
                  <a:schemeClr val="tx1"/>
                </a:solidFill>
                <a:latin typeface="+mn-lt"/>
                <a:ea typeface="+mn-ea"/>
                <a:cs typeface="+mn-cs"/>
              </a:rPr>
              <a:t>As another case study, suppose we wish to store a sequence of one million, 64-bit integers. In theory, we might hope to use only 64 million bytes. However, we estimate that a Python list will use </a:t>
            </a:r>
            <a:r>
              <a:rPr lang="en-SG" sz="1200" b="0" i="1" u="none" strike="noStrike" kern="1200" baseline="0" dirty="0">
                <a:solidFill>
                  <a:schemeClr val="tx1"/>
                </a:solidFill>
                <a:latin typeface="+mn-lt"/>
                <a:ea typeface="+mn-ea"/>
                <a:cs typeface="+mn-cs"/>
              </a:rPr>
              <a:t>four to five times as much memory</a:t>
            </a:r>
            <a:r>
              <a:rPr lang="en-SG" sz="1200" b="0" i="0" u="none" strike="noStrike" kern="1200" baseline="0" dirty="0">
                <a:solidFill>
                  <a:schemeClr val="tx1"/>
                </a:solidFill>
                <a:latin typeface="+mn-lt"/>
                <a:ea typeface="+mn-ea"/>
                <a:cs typeface="+mn-cs"/>
              </a:rPr>
              <a:t>. Each element of the list will result in a 64-bit memory address being stored in the primary array, and an </a:t>
            </a:r>
            <a:r>
              <a:rPr lang="en-SG" sz="1200" b="0" i="0" u="none" strike="noStrike" kern="1200" baseline="0" dirty="0" err="1">
                <a:solidFill>
                  <a:schemeClr val="tx1"/>
                </a:solidFill>
                <a:latin typeface="+mn-lt"/>
                <a:ea typeface="+mn-ea"/>
                <a:cs typeface="+mn-cs"/>
              </a:rPr>
              <a:t>int</a:t>
            </a:r>
            <a:r>
              <a:rPr lang="en-SG" sz="1200" b="0" i="0" u="none" strike="noStrike" kern="1200" baseline="0" dirty="0">
                <a:solidFill>
                  <a:schemeClr val="tx1"/>
                </a:solidFill>
                <a:latin typeface="+mn-lt"/>
                <a:ea typeface="+mn-ea"/>
                <a:cs typeface="+mn-cs"/>
              </a:rPr>
              <a:t> instance being stored elsewhere in memory. Python allows you to query the actual number of bytes being used for the primary storage of any object. This is done using the </a:t>
            </a:r>
            <a:r>
              <a:rPr lang="en-SG" sz="1200" b="0" i="0" u="none" strike="noStrike" kern="1200" baseline="0" dirty="0" err="1">
                <a:solidFill>
                  <a:schemeClr val="tx1"/>
                </a:solidFill>
                <a:latin typeface="+mn-lt"/>
                <a:ea typeface="+mn-ea"/>
                <a:cs typeface="+mn-cs"/>
              </a:rPr>
              <a:t>getsizeof</a:t>
            </a:r>
            <a:r>
              <a:rPr lang="en-SG" sz="1200" b="0" i="0" u="none" strike="noStrike" kern="1200" baseline="0" dirty="0">
                <a:solidFill>
                  <a:schemeClr val="tx1"/>
                </a:solidFill>
                <a:latin typeface="+mn-lt"/>
                <a:ea typeface="+mn-ea"/>
                <a:cs typeface="+mn-cs"/>
              </a:rPr>
              <a:t> function of the sys module. On our system, the size of a typical </a:t>
            </a:r>
            <a:r>
              <a:rPr lang="en-SG" sz="1200" b="0" i="0" u="none" strike="noStrike" kern="1200" baseline="0" dirty="0" err="1">
                <a:solidFill>
                  <a:schemeClr val="tx1"/>
                </a:solidFill>
                <a:latin typeface="+mn-lt"/>
                <a:ea typeface="+mn-ea"/>
                <a:cs typeface="+mn-cs"/>
              </a:rPr>
              <a:t>int</a:t>
            </a:r>
            <a:r>
              <a:rPr lang="en-SG" sz="1200" b="0" i="0" u="none" strike="noStrike" kern="1200" baseline="0" dirty="0">
                <a:solidFill>
                  <a:schemeClr val="tx1"/>
                </a:solidFill>
                <a:latin typeface="+mn-lt"/>
                <a:ea typeface="+mn-ea"/>
                <a:cs typeface="+mn-cs"/>
              </a:rPr>
              <a:t> object requires 14 bytes of memory (well beyond the 4 bytes needed for representing the actual 64-bit number). In all, the list will be using 18 bytes per entry, rather than the 4 bytes that a compact list of integers would require.</a:t>
            </a:r>
          </a:p>
          <a:p>
            <a:endParaRPr lang="en-SG" sz="1200" b="0" i="0" u="none" strike="noStrike" kern="1200" baseline="0" dirty="0">
              <a:solidFill>
                <a:schemeClr val="tx1"/>
              </a:solidFill>
              <a:latin typeface="+mn-lt"/>
              <a:ea typeface="+mn-ea"/>
              <a:cs typeface="+mn-cs"/>
            </a:endParaRPr>
          </a:p>
          <a:p>
            <a:r>
              <a:rPr lang="en-SG" sz="1200" b="1" dirty="0"/>
              <a:t>Better performance as data are stored consecutively in memory: </a:t>
            </a:r>
            <a:r>
              <a:rPr lang="en-SG" sz="1200" b="0" i="0" u="none" strike="noStrike" kern="1200" baseline="0" dirty="0">
                <a:solidFill>
                  <a:schemeClr val="tx1"/>
                </a:solidFill>
                <a:latin typeface="+mn-lt"/>
                <a:ea typeface="+mn-ea"/>
                <a:cs typeface="+mn-cs"/>
              </a:rPr>
              <a:t>Another important advantage to a compact structure for high-performance computing is that the primary data are stored consecutively in memory. Note well that this is not the case for a referential structure. That is, even though a list maintains</a:t>
            </a:r>
          </a:p>
          <a:p>
            <a:r>
              <a:rPr lang="en-SG" sz="1200" b="0" i="0" u="none" strike="noStrike" kern="1200" baseline="0" dirty="0">
                <a:solidFill>
                  <a:schemeClr val="tx1"/>
                </a:solidFill>
                <a:latin typeface="+mn-lt"/>
                <a:ea typeface="+mn-ea"/>
                <a:cs typeface="+mn-cs"/>
              </a:rPr>
              <a:t>careful ordering of the sequence of memory addresses, where those elements reside in memory is not determined by the list. Because of the workings of the cache and memory hierarchies of computers, it is often advantageous to have data stored in memory near other data that might be used in the same computations.</a:t>
            </a:r>
            <a:endParaRPr lang="en-SG" b="1" dirty="0"/>
          </a:p>
        </p:txBody>
      </p:sp>
      <p:sp>
        <p:nvSpPr>
          <p:cNvPr id="4" name="Slide Number Placeholder 3"/>
          <p:cNvSpPr>
            <a:spLocks noGrp="1"/>
          </p:cNvSpPr>
          <p:nvPr>
            <p:ph type="sldNum" sz="quarter" idx="10"/>
          </p:nvPr>
        </p:nvSpPr>
        <p:spPr/>
        <p:txBody>
          <a:bodyPr/>
          <a:lstStyle/>
          <a:p>
            <a:fld id="{50CEEEC9-C4E6-4872-AEF6-0E04876BEAB4}" type="slidenum">
              <a:rPr lang="en-SG" smtClean="0"/>
              <a:t>14</a:t>
            </a:fld>
            <a:endParaRPr lang="en-SG"/>
          </a:p>
        </p:txBody>
      </p:sp>
    </p:spTree>
    <p:extLst>
      <p:ext uri="{BB962C8B-B14F-4D97-AF65-F5344CB8AC3E}">
        <p14:creationId xmlns:p14="http://schemas.microsoft.com/office/powerpoint/2010/main" val="310695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Python, as indicated earlier, is built using the C language with many of the data</a:t>
            </a:r>
          </a:p>
          <a:p>
            <a:r>
              <a:rPr lang="en-SG" sz="1200" b="0" i="0" u="none" strike="noStrike" kern="1200" baseline="0" dirty="0">
                <a:solidFill>
                  <a:schemeClr val="tx1"/>
                </a:solidFill>
                <a:latin typeface="+mn-lt"/>
                <a:ea typeface="+mn-ea"/>
                <a:cs typeface="+mn-cs"/>
              </a:rPr>
              <a:t>types and classes available in Python actually implemented using appropriate types</a:t>
            </a:r>
          </a:p>
          <a:p>
            <a:r>
              <a:rPr lang="en-SG" sz="1200" b="0" i="0" u="none" strike="noStrike" kern="1200" baseline="0" dirty="0">
                <a:solidFill>
                  <a:schemeClr val="tx1"/>
                </a:solidFill>
                <a:latin typeface="+mn-lt"/>
                <a:ea typeface="+mn-ea"/>
                <a:cs typeface="+mn-cs"/>
              </a:rPr>
              <a:t>available in C. Python's list structure is a mutable sequence container that can</a:t>
            </a:r>
          </a:p>
          <a:p>
            <a:r>
              <a:rPr lang="en-SG" sz="1200" b="0" i="0" u="none" strike="noStrike" kern="1200" baseline="0" dirty="0">
                <a:solidFill>
                  <a:schemeClr val="tx1"/>
                </a:solidFill>
                <a:latin typeface="+mn-lt"/>
                <a:ea typeface="+mn-ea"/>
                <a:cs typeface="+mn-cs"/>
              </a:rPr>
              <a:t>change size as items are added or removed. It is an abstract data type that is</a:t>
            </a:r>
          </a:p>
          <a:p>
            <a:r>
              <a:rPr lang="en-SG" sz="1200" b="0" i="0" u="none" strike="noStrike" kern="1200" baseline="0" dirty="0">
                <a:solidFill>
                  <a:schemeClr val="tx1"/>
                </a:solidFill>
                <a:latin typeface="+mn-lt"/>
                <a:ea typeface="+mn-ea"/>
                <a:cs typeface="+mn-cs"/>
              </a:rPr>
              <a:t>implemented using an array structure to store the items contained in the list.</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25</a:t>
            </a:fld>
            <a:endParaRPr lang="en-SG"/>
          </a:p>
        </p:txBody>
      </p:sp>
    </p:spTree>
    <p:extLst>
      <p:ext uri="{BB962C8B-B14F-4D97-AF65-F5344CB8AC3E}">
        <p14:creationId xmlns:p14="http://schemas.microsoft.com/office/powerpoint/2010/main" val="2393312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By definition, a list can contain any number of items and never becomes full.</a:t>
            </a:r>
          </a:p>
          <a:p>
            <a:r>
              <a:rPr lang="en-SG" sz="1200" b="0" i="0" u="none" strike="noStrike" kern="1200" baseline="0" dirty="0">
                <a:solidFill>
                  <a:schemeClr val="tx1"/>
                </a:solidFill>
                <a:latin typeface="+mn-lt"/>
                <a:ea typeface="+mn-ea"/>
                <a:cs typeface="+mn-cs"/>
              </a:rPr>
              <a:t>Thus, when the third statement is executed, the array will have to be expanded to make room for value 6. From the discussion in the previous section, we know an array cannot change size once it has been created. </a:t>
            </a:r>
          </a:p>
          <a:p>
            <a:r>
              <a:rPr lang="en-SG" sz="1200" b="0" i="0" u="none" strike="noStrike" kern="1200" baseline="0" dirty="0">
                <a:solidFill>
                  <a:schemeClr val="tx1"/>
                </a:solidFill>
                <a:latin typeface="+mn-lt"/>
                <a:ea typeface="+mn-ea"/>
                <a:cs typeface="+mn-cs"/>
              </a:rPr>
              <a:t>To allow for the expansion of the list, the following steps have to be performed: </a:t>
            </a:r>
          </a:p>
          <a:p>
            <a:pPr marL="228600" indent="-228600">
              <a:buAutoNum type="arabicParenBoth"/>
            </a:pPr>
            <a:r>
              <a:rPr lang="en-SG" sz="1200" b="0" i="0" u="none" strike="noStrike" kern="1200" baseline="0" dirty="0">
                <a:solidFill>
                  <a:schemeClr val="tx1"/>
                </a:solidFill>
                <a:latin typeface="+mn-lt"/>
                <a:ea typeface="+mn-ea"/>
                <a:cs typeface="+mn-cs"/>
              </a:rPr>
              <a:t>a new array is created with additional capacity, </a:t>
            </a:r>
          </a:p>
          <a:p>
            <a:pPr marL="228600" indent="-228600">
              <a:buAutoNum type="arabicParenBoth"/>
            </a:pPr>
            <a:r>
              <a:rPr lang="en-SG" sz="1200" b="0" i="0" u="none" strike="noStrike" kern="1200" baseline="0" dirty="0">
                <a:solidFill>
                  <a:schemeClr val="tx1"/>
                </a:solidFill>
                <a:latin typeface="+mn-lt"/>
                <a:ea typeface="+mn-ea"/>
                <a:cs typeface="+mn-cs"/>
              </a:rPr>
              <a:t>the items from the original array are copied to the new array, </a:t>
            </a:r>
          </a:p>
          <a:p>
            <a:pPr marL="228600" indent="-228600">
              <a:buAutoNum type="arabicParenBoth"/>
            </a:pPr>
            <a:r>
              <a:rPr lang="en-SG" sz="1200" b="0" i="0" u="none" strike="noStrike" kern="1200" baseline="0" dirty="0">
                <a:solidFill>
                  <a:schemeClr val="tx1"/>
                </a:solidFill>
                <a:latin typeface="+mn-lt"/>
                <a:ea typeface="+mn-ea"/>
                <a:cs typeface="+mn-cs"/>
              </a:rPr>
              <a:t>the new larger array is set as the data structure for the list, and </a:t>
            </a:r>
          </a:p>
          <a:p>
            <a:pPr marL="228600" indent="-228600">
              <a:buAutoNum type="arabicParenBoth"/>
            </a:pPr>
            <a:r>
              <a:rPr lang="en-SG" sz="1200" b="0" i="0" u="none" strike="noStrike" kern="1200" baseline="0" dirty="0">
                <a:solidFill>
                  <a:schemeClr val="tx1"/>
                </a:solidFill>
                <a:latin typeface="+mn-lt"/>
                <a:ea typeface="+mn-ea"/>
                <a:cs typeface="+mn-cs"/>
              </a:rPr>
              <a:t>The original smaller array is destroyed. After the array has been expanded, the value can be appended to the end of the list. </a:t>
            </a:r>
          </a:p>
          <a:p>
            <a:pPr marL="0" indent="0">
              <a:buNone/>
            </a:pPr>
            <a:r>
              <a:rPr lang="en-SG" sz="1200" b="0" i="0" u="none" strike="noStrike" kern="1200" baseline="0" dirty="0">
                <a:solidFill>
                  <a:schemeClr val="tx1"/>
                </a:solidFill>
                <a:latin typeface="+mn-lt"/>
                <a:ea typeface="+mn-ea"/>
                <a:cs typeface="+mn-cs"/>
              </a:rPr>
              <a:t>In Python, the amount by which the size of the array is increased is proportional to the current array size. For illustration purposes, we assume an expansion creates a new array that is double the size of</a:t>
            </a:r>
          </a:p>
          <a:p>
            <a:r>
              <a:rPr lang="en-SG" sz="1200" b="0" i="0" u="none" strike="noStrike" kern="1200" baseline="0" dirty="0">
                <a:solidFill>
                  <a:schemeClr val="tx1"/>
                </a:solidFill>
                <a:latin typeface="+mn-lt"/>
                <a:ea typeface="+mn-ea"/>
                <a:cs typeface="+mn-cs"/>
              </a:rPr>
              <a:t>the original. The result of expanding the array and appending value 6 to the list is shown in Figure.</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28</a:t>
            </a:fld>
            <a:endParaRPr lang="en-SG"/>
          </a:p>
        </p:txBody>
      </p:sp>
    </p:spTree>
    <p:extLst>
      <p:ext uri="{BB962C8B-B14F-4D97-AF65-F5344CB8AC3E}">
        <p14:creationId xmlns:p14="http://schemas.microsoft.com/office/powerpoint/2010/main" val="1460343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A list can be appended to a second list using the extend() method as shown in the following example:</a:t>
            </a:r>
          </a:p>
          <a:p>
            <a:r>
              <a:rPr lang="en-SG" sz="1200" b="0" i="0" u="none" strike="noStrike" kern="1200" baseline="0" dirty="0" err="1">
                <a:solidFill>
                  <a:schemeClr val="tx1"/>
                </a:solidFill>
                <a:latin typeface="+mn-lt"/>
                <a:ea typeface="+mn-ea"/>
                <a:cs typeface="+mn-cs"/>
              </a:rPr>
              <a:t>pyListA</a:t>
            </a:r>
            <a:r>
              <a:rPr lang="en-SG" sz="1200" b="0" i="0" u="none" strike="noStrike" kern="1200" baseline="0" dirty="0">
                <a:solidFill>
                  <a:schemeClr val="tx1"/>
                </a:solidFill>
                <a:latin typeface="+mn-lt"/>
                <a:ea typeface="+mn-ea"/>
                <a:cs typeface="+mn-cs"/>
              </a:rPr>
              <a:t> = [ 34, 12 ]</a:t>
            </a:r>
          </a:p>
          <a:p>
            <a:r>
              <a:rPr lang="fi-FI" sz="1200" b="0" i="0" u="none" strike="noStrike" kern="1200" baseline="0" dirty="0">
                <a:solidFill>
                  <a:schemeClr val="tx1"/>
                </a:solidFill>
                <a:latin typeface="+mn-lt"/>
                <a:ea typeface="+mn-ea"/>
                <a:cs typeface="+mn-cs"/>
              </a:rPr>
              <a:t>pyListB = [ 4, 6, 31, 9 ]</a:t>
            </a:r>
          </a:p>
          <a:p>
            <a:r>
              <a:rPr lang="en-SG" sz="1200" b="0" i="0" u="none" strike="noStrike" kern="1200" baseline="0" dirty="0" err="1">
                <a:solidFill>
                  <a:schemeClr val="tx1"/>
                </a:solidFill>
                <a:latin typeface="+mn-lt"/>
                <a:ea typeface="+mn-ea"/>
                <a:cs typeface="+mn-cs"/>
              </a:rPr>
              <a:t>pyListA.extend</a:t>
            </a:r>
            <a:r>
              <a:rPr lang="en-SG" sz="1200" b="0" i="0" u="none" strike="noStrike" kern="1200" baseline="0" dirty="0">
                <a:solidFill>
                  <a:schemeClr val="tx1"/>
                </a:solidFill>
                <a:latin typeface="+mn-lt"/>
                <a:ea typeface="+mn-ea"/>
                <a:cs typeface="+mn-cs"/>
              </a:rPr>
              <a:t>( </a:t>
            </a:r>
            <a:r>
              <a:rPr lang="en-SG" sz="1200" b="0" i="0" u="none" strike="noStrike" kern="1200" baseline="0" dirty="0" err="1">
                <a:solidFill>
                  <a:schemeClr val="tx1"/>
                </a:solidFill>
                <a:latin typeface="+mn-lt"/>
                <a:ea typeface="+mn-ea"/>
                <a:cs typeface="+mn-cs"/>
              </a:rPr>
              <a:t>pyListB</a:t>
            </a:r>
            <a:r>
              <a:rPr lang="en-SG" sz="1200" b="0" i="0" u="none" strike="noStrike" kern="1200" baseline="0" dirty="0">
                <a:solidFill>
                  <a:schemeClr val="tx1"/>
                </a:solidFill>
                <a:latin typeface="+mn-lt"/>
                <a:ea typeface="+mn-ea"/>
                <a:cs typeface="+mn-cs"/>
              </a:rPr>
              <a:t> )</a:t>
            </a:r>
          </a:p>
          <a:p>
            <a:r>
              <a:rPr lang="en-SG" sz="1200" b="0" i="0" u="none" strike="noStrike" kern="1200" baseline="0" dirty="0">
                <a:solidFill>
                  <a:schemeClr val="tx1"/>
                </a:solidFill>
                <a:latin typeface="+mn-lt"/>
                <a:ea typeface="+mn-ea"/>
                <a:cs typeface="+mn-cs"/>
              </a:rPr>
              <a:t>If the list being extended has the capacity to store all of the elements from the second list, the elements are simply copied, element by element. If there is not enough capacity for all of the elements, the underlying array has to be expanded as was done with the append() method. Since Python knows how big the array needs to be in order to store all of the elements from both lists, it only requires a single expansion of the destination list, </a:t>
            </a:r>
            <a:r>
              <a:rPr lang="en-SG" sz="1200" b="0" i="0" u="none" strike="noStrike" kern="1200" baseline="0" dirty="0" err="1">
                <a:solidFill>
                  <a:schemeClr val="tx1"/>
                </a:solidFill>
                <a:latin typeface="+mn-lt"/>
                <a:ea typeface="+mn-ea"/>
                <a:cs typeface="+mn-cs"/>
              </a:rPr>
              <a:t>pyListA</a:t>
            </a:r>
            <a:r>
              <a:rPr lang="en-SG" sz="1200" b="0" i="0" u="none" strike="noStrike" kern="1200" baseline="0" dirty="0">
                <a:solidFill>
                  <a:schemeClr val="tx1"/>
                </a:solidFill>
                <a:latin typeface="+mn-lt"/>
                <a:ea typeface="+mn-ea"/>
                <a:cs typeface="+mn-cs"/>
              </a:rPr>
              <a:t>. The new array will be created larger than needed to allow more items to be added to the list without first requiring an immediate expansion of the array. After the new array is created, elements from the destination list are copied to the new array followed by the elements from the source list, </a:t>
            </a:r>
            <a:r>
              <a:rPr lang="en-SG" sz="1200" b="0" i="0" u="none" strike="noStrike" kern="1200" baseline="0" dirty="0" err="1">
                <a:solidFill>
                  <a:schemeClr val="tx1"/>
                </a:solidFill>
                <a:latin typeface="+mn-lt"/>
                <a:ea typeface="+mn-ea"/>
                <a:cs typeface="+mn-cs"/>
              </a:rPr>
              <a:t>pyListB</a:t>
            </a:r>
            <a:r>
              <a:rPr lang="en-SG" sz="1200" b="0" i="0" u="none" strike="noStrike" kern="1200" baseline="0" dirty="0">
                <a:solidFill>
                  <a:schemeClr val="tx1"/>
                </a:solidFill>
                <a:latin typeface="+mn-lt"/>
                <a:ea typeface="+mn-ea"/>
                <a:cs typeface="+mn-cs"/>
              </a:rPr>
              <a:t>, as illustrated in Figure.</a:t>
            </a:r>
            <a:endParaRPr lang="en-SG" dirty="0"/>
          </a:p>
        </p:txBody>
      </p:sp>
      <p:sp>
        <p:nvSpPr>
          <p:cNvPr id="4" name="Slide Number Placeholder 3"/>
          <p:cNvSpPr>
            <a:spLocks noGrp="1"/>
          </p:cNvSpPr>
          <p:nvPr>
            <p:ph type="sldNum" sz="quarter" idx="10"/>
          </p:nvPr>
        </p:nvSpPr>
        <p:spPr/>
        <p:txBody>
          <a:bodyPr/>
          <a:lstStyle/>
          <a:p>
            <a:fld id="{50CEEEC9-C4E6-4872-AEF6-0E04876BEAB4}" type="slidenum">
              <a:rPr lang="en-SG" smtClean="0"/>
              <a:t>29</a:t>
            </a:fld>
            <a:endParaRPr lang="en-SG"/>
          </a:p>
        </p:txBody>
      </p:sp>
    </p:spTree>
    <p:extLst>
      <p:ext uri="{BB962C8B-B14F-4D97-AF65-F5344CB8AC3E}">
        <p14:creationId xmlns:p14="http://schemas.microsoft.com/office/powerpoint/2010/main" val="2659338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A45E6990-1010-4B12-A525-13844BD31EF3}" type="datetimeFigureOut">
              <a:rPr lang="en-SG" smtClean="0"/>
              <a:t>29/4/2018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93860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A45E6990-1010-4B12-A525-13844BD31EF3}" type="datetimeFigureOut">
              <a:rPr lang="en-SG" smtClean="0"/>
              <a:t>29/4/2018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351240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A45E6990-1010-4B12-A525-13844BD31EF3}" type="datetimeFigureOut">
              <a:rPr lang="en-SG" smtClean="0"/>
              <a:t>29/4/2018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1118436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A45E6990-1010-4B12-A525-13844BD31EF3}" type="datetimeFigureOut">
              <a:rPr lang="en-SG" smtClean="0"/>
              <a:t>29/4/2018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3810329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5E6990-1010-4B12-A525-13844BD31EF3}" type="datetimeFigureOut">
              <a:rPr lang="en-SG" smtClean="0"/>
              <a:t>29/4/2018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385207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A45E6990-1010-4B12-A525-13844BD31EF3}" type="datetimeFigureOut">
              <a:rPr lang="en-SG" smtClean="0"/>
              <a:t>29/4/2018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393940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A45E6990-1010-4B12-A525-13844BD31EF3}" type="datetimeFigureOut">
              <a:rPr lang="en-SG" smtClean="0"/>
              <a:t>29/4/2018</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3848979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A45E6990-1010-4B12-A525-13844BD31EF3}" type="datetimeFigureOut">
              <a:rPr lang="en-SG" smtClean="0"/>
              <a:t>29/4/2018</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1402453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5E6990-1010-4B12-A525-13844BD31EF3}" type="datetimeFigureOut">
              <a:rPr lang="en-SG" smtClean="0"/>
              <a:t>29/4/2018</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785046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5E6990-1010-4B12-A525-13844BD31EF3}" type="datetimeFigureOut">
              <a:rPr lang="en-SG" smtClean="0"/>
              <a:t>29/4/2018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368864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5E6990-1010-4B12-A525-13844BD31EF3}" type="datetimeFigureOut">
              <a:rPr lang="en-SG" smtClean="0"/>
              <a:t>29/4/2018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08DB6E9-6B94-4E73-AA9B-1ED2766269E6}" type="slidenum">
              <a:rPr lang="en-SG" smtClean="0"/>
              <a:t>‹#›</a:t>
            </a:fld>
            <a:endParaRPr lang="en-SG"/>
          </a:p>
        </p:txBody>
      </p:sp>
    </p:spTree>
    <p:extLst>
      <p:ext uri="{BB962C8B-B14F-4D97-AF65-F5344CB8AC3E}">
        <p14:creationId xmlns:p14="http://schemas.microsoft.com/office/powerpoint/2010/main" val="695270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5E6990-1010-4B12-A525-13844BD31EF3}" type="datetimeFigureOut">
              <a:rPr lang="en-SG" smtClean="0"/>
              <a:t>29/4/2018</a:t>
            </a:fld>
            <a:endParaRPr lang="en-S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DB6E9-6B94-4E73-AA9B-1ED2766269E6}" type="slidenum">
              <a:rPr lang="en-SG" smtClean="0"/>
              <a:t>‹#›</a:t>
            </a:fld>
            <a:endParaRPr lang="en-SG"/>
          </a:p>
        </p:txBody>
      </p:sp>
    </p:spTree>
    <p:extLst>
      <p:ext uri="{BB962C8B-B14F-4D97-AF65-F5344CB8AC3E}">
        <p14:creationId xmlns:p14="http://schemas.microsoft.com/office/powerpoint/2010/main" val="1966194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iki.python.org/moin/TimeComplexit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iki.python.org/moin/TimeComplexit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a:t>Algorithm Analysis</a:t>
            </a:r>
          </a:p>
        </p:txBody>
      </p:sp>
      <p:sp>
        <p:nvSpPr>
          <p:cNvPr id="3" name="Subtitle 2"/>
          <p:cNvSpPr>
            <a:spLocks noGrp="1"/>
          </p:cNvSpPr>
          <p:nvPr>
            <p:ph type="subTitle" idx="1"/>
          </p:nvPr>
        </p:nvSpPr>
        <p:spPr/>
        <p:txBody>
          <a:bodyPr/>
          <a:lstStyle/>
          <a:p>
            <a:r>
              <a:rPr lang="en-SG" dirty="0"/>
              <a:t>Measuring performance</a:t>
            </a:r>
          </a:p>
        </p:txBody>
      </p:sp>
    </p:spTree>
    <p:extLst>
      <p:ext uri="{BB962C8B-B14F-4D97-AF65-F5344CB8AC3E}">
        <p14:creationId xmlns:p14="http://schemas.microsoft.com/office/powerpoint/2010/main" val="295371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normAutofit/>
          </a:bodyPr>
          <a:lstStyle/>
          <a:p>
            <a:r>
              <a:rPr lang="en-SG" sz="4000" dirty="0"/>
              <a:t>Referential Arrays</a:t>
            </a:r>
          </a:p>
        </p:txBody>
      </p:sp>
      <p:sp>
        <p:nvSpPr>
          <p:cNvPr id="3" name="Content Placeholder 2"/>
          <p:cNvSpPr>
            <a:spLocks noGrp="1"/>
          </p:cNvSpPr>
          <p:nvPr>
            <p:ph idx="1"/>
          </p:nvPr>
        </p:nvSpPr>
        <p:spPr>
          <a:xfrm>
            <a:off x="590872" y="4116213"/>
            <a:ext cx="8229600" cy="3273227"/>
          </a:xfrm>
        </p:spPr>
        <p:txBody>
          <a:bodyPr>
            <a:normAutofit/>
          </a:bodyPr>
          <a:lstStyle/>
          <a:p>
            <a:r>
              <a:rPr lang="en-SG" sz="2000" dirty="0"/>
              <a:t>Python represents a list / tuple instance using this internal storage mechanism of an array of object reference.</a:t>
            </a:r>
          </a:p>
          <a:p>
            <a:r>
              <a:rPr lang="en-SG" sz="2000" dirty="0"/>
              <a:t>At the lowest level, what is stored is a consecutive sequence of memory addresses at which the elements of the sequence reside.</a:t>
            </a:r>
          </a:p>
          <a:p>
            <a:r>
              <a:rPr lang="en-SG" sz="2000" dirty="0"/>
              <a:t>Although the relative size of the individual elements may vary, the number of bits used to store the memory address of each element is fixed (e.g., 64-bits per address). In this way, Python can support constant-time access to a list or tuple element based on its index.</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18" y="971600"/>
            <a:ext cx="7507908"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226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normAutofit fontScale="90000"/>
          </a:bodyPr>
          <a:lstStyle/>
          <a:p>
            <a:r>
              <a:rPr lang="en-SG" dirty="0"/>
              <a:t>List instances can be referenced by more than one other lists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268760"/>
            <a:ext cx="4536504" cy="2233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861048"/>
            <a:ext cx="4911003" cy="2306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950658" y="3500193"/>
            <a:ext cx="5861702" cy="369332"/>
          </a:xfrm>
          <a:prstGeom prst="rect">
            <a:avLst/>
          </a:prstGeom>
        </p:spPr>
        <p:txBody>
          <a:bodyPr wrap="square">
            <a:spAutoFit/>
          </a:bodyPr>
          <a:lstStyle/>
          <a:p>
            <a:r>
              <a:rPr lang="en-SG" dirty="0"/>
              <a:t>Fig 1: The result of the command temp = primes[3:6].</a:t>
            </a:r>
          </a:p>
        </p:txBody>
      </p:sp>
      <p:sp>
        <p:nvSpPr>
          <p:cNvPr id="5" name="Rectangle 4"/>
          <p:cNvSpPr/>
          <p:nvPr/>
        </p:nvSpPr>
        <p:spPr>
          <a:xfrm>
            <a:off x="2440628" y="6167188"/>
            <a:ext cx="4542205" cy="369332"/>
          </a:xfrm>
          <a:prstGeom prst="rect">
            <a:avLst/>
          </a:prstGeom>
        </p:spPr>
        <p:txBody>
          <a:bodyPr wrap="none">
            <a:spAutoFit/>
          </a:bodyPr>
          <a:lstStyle/>
          <a:p>
            <a:r>
              <a:rPr lang="en-SG" dirty="0"/>
              <a:t>Fig 2: The result of the command temp[2] = 15</a:t>
            </a:r>
          </a:p>
        </p:txBody>
      </p:sp>
    </p:spTree>
    <p:extLst>
      <p:ext uri="{BB962C8B-B14F-4D97-AF65-F5344CB8AC3E}">
        <p14:creationId xmlns:p14="http://schemas.microsoft.com/office/powerpoint/2010/main" val="3220347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SG" sz="4000" dirty="0"/>
              <a:t>Initialisation of list with default immutable objects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600710"/>
            <a:ext cx="5450834" cy="1745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3933056"/>
            <a:ext cx="460051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49967" y="3244334"/>
            <a:ext cx="4912499" cy="369332"/>
          </a:xfrm>
          <a:prstGeom prst="rect">
            <a:avLst/>
          </a:prstGeom>
        </p:spPr>
        <p:txBody>
          <a:bodyPr wrap="none">
            <a:spAutoFit/>
          </a:bodyPr>
          <a:lstStyle/>
          <a:p>
            <a:r>
              <a:rPr lang="en-SG" dirty="0"/>
              <a:t>Fig 1: The result of the command counters= [0] * 8</a:t>
            </a:r>
          </a:p>
        </p:txBody>
      </p:sp>
      <p:sp>
        <p:nvSpPr>
          <p:cNvPr id="5" name="Rectangle 4"/>
          <p:cNvSpPr/>
          <p:nvPr/>
        </p:nvSpPr>
        <p:spPr>
          <a:xfrm>
            <a:off x="2771800" y="5733256"/>
            <a:ext cx="4492512" cy="369332"/>
          </a:xfrm>
          <a:prstGeom prst="rect">
            <a:avLst/>
          </a:prstGeom>
        </p:spPr>
        <p:txBody>
          <a:bodyPr wrap="none">
            <a:spAutoFit/>
          </a:bodyPr>
          <a:lstStyle/>
          <a:p>
            <a:r>
              <a:rPr lang="en-SG" dirty="0"/>
              <a:t>Fig 2: The result of command counters[2] += 1</a:t>
            </a:r>
          </a:p>
        </p:txBody>
      </p:sp>
    </p:spTree>
    <p:extLst>
      <p:ext uri="{BB962C8B-B14F-4D97-AF65-F5344CB8AC3E}">
        <p14:creationId xmlns:p14="http://schemas.microsoft.com/office/powerpoint/2010/main" val="425927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Extending a list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268760"/>
            <a:ext cx="8564544"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7200" y="4941168"/>
            <a:ext cx="8352928" cy="830997"/>
          </a:xfrm>
          <a:prstGeom prst="rect">
            <a:avLst/>
          </a:prstGeom>
        </p:spPr>
        <p:txBody>
          <a:bodyPr wrap="square">
            <a:spAutoFit/>
          </a:bodyPr>
          <a:lstStyle/>
          <a:p>
            <a:r>
              <a:rPr lang="en-SG" sz="2400" dirty="0"/>
              <a:t>The effect of command </a:t>
            </a:r>
            <a:r>
              <a:rPr lang="en-SG" sz="2400" dirty="0" err="1">
                <a:latin typeface="Courier New" panose="02070309020205020404" pitchFamily="49" charset="0"/>
                <a:cs typeface="Courier New" panose="02070309020205020404" pitchFamily="49" charset="0"/>
              </a:rPr>
              <a:t>primes.extend</a:t>
            </a:r>
            <a:r>
              <a:rPr lang="en-SG" sz="2400" dirty="0">
                <a:latin typeface="Courier New" panose="02070309020205020404" pitchFamily="49" charset="0"/>
                <a:cs typeface="Courier New" panose="02070309020205020404" pitchFamily="49" charset="0"/>
              </a:rPr>
              <a:t>(extras)</a:t>
            </a:r>
            <a:r>
              <a:rPr lang="en-SG" sz="2400" dirty="0"/>
              <a:t>, shown in light </a:t>
            </a:r>
            <a:r>
              <a:rPr lang="en-SG" sz="2400" dirty="0" err="1"/>
              <a:t>gray</a:t>
            </a:r>
            <a:r>
              <a:rPr lang="en-SG" sz="2400" dirty="0"/>
              <a:t>.</a:t>
            </a:r>
          </a:p>
        </p:txBody>
      </p:sp>
    </p:spTree>
    <p:extLst>
      <p:ext uri="{BB962C8B-B14F-4D97-AF65-F5344CB8AC3E}">
        <p14:creationId xmlns:p14="http://schemas.microsoft.com/office/powerpoint/2010/main" val="1449057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685" y="-35187"/>
            <a:ext cx="8229600" cy="1143000"/>
          </a:xfrm>
        </p:spPr>
        <p:txBody>
          <a:bodyPr/>
          <a:lstStyle/>
          <a:p>
            <a:r>
              <a:rPr lang="en-SG" dirty="0"/>
              <a:t>Benefits of compact arrays</a:t>
            </a:r>
          </a:p>
        </p:txBody>
      </p:sp>
      <p:sp>
        <p:nvSpPr>
          <p:cNvPr id="5" name="Content Placeholder 4"/>
          <p:cNvSpPr>
            <a:spLocks noGrp="1"/>
          </p:cNvSpPr>
          <p:nvPr>
            <p:ph idx="1"/>
          </p:nvPr>
        </p:nvSpPr>
        <p:spPr>
          <a:xfrm>
            <a:off x="467544" y="3378647"/>
            <a:ext cx="8229600" cy="4082801"/>
          </a:xfrm>
        </p:spPr>
        <p:txBody>
          <a:bodyPr>
            <a:normAutofit/>
          </a:bodyPr>
          <a:lstStyle/>
          <a:p>
            <a:r>
              <a:rPr lang="en-SG" sz="2400" dirty="0"/>
              <a:t>Compact array - array is storing the bits that represent the primary data (characters, in the case of strings), and not the references</a:t>
            </a:r>
          </a:p>
          <a:p>
            <a:r>
              <a:rPr lang="en-SG" sz="2400" dirty="0"/>
              <a:t>Lower overall memory usage</a:t>
            </a:r>
          </a:p>
          <a:p>
            <a:pPr lvl="1"/>
            <a:r>
              <a:rPr lang="en-SG" sz="2000" dirty="0"/>
              <a:t>there is no overhead devoted to the explicit storage of the sequence of memory references (in addition to the primary data).</a:t>
            </a:r>
          </a:p>
          <a:p>
            <a:r>
              <a:rPr lang="en-SG" sz="2400" dirty="0"/>
              <a:t>Better performance as data are stored consecutively in memory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107813"/>
            <a:ext cx="3990824" cy="151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238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The Array Structure</a:t>
            </a:r>
            <a:endParaRPr lang="en-SG" dirty="0"/>
          </a:p>
        </p:txBody>
      </p:sp>
      <p:sp>
        <p:nvSpPr>
          <p:cNvPr id="3" name="Content Placeholder 2"/>
          <p:cNvSpPr>
            <a:spLocks noGrp="1"/>
          </p:cNvSpPr>
          <p:nvPr>
            <p:ph idx="1"/>
          </p:nvPr>
        </p:nvSpPr>
        <p:spPr/>
        <p:txBody>
          <a:bodyPr/>
          <a:lstStyle/>
          <a:p>
            <a:r>
              <a:rPr lang="en-SG" dirty="0"/>
              <a:t>An </a:t>
            </a:r>
            <a:r>
              <a:rPr lang="en-SG" b="1" dirty="0"/>
              <a:t>array </a:t>
            </a:r>
            <a:r>
              <a:rPr lang="en-SG" dirty="0"/>
              <a:t>is the most basic type of container.</a:t>
            </a:r>
          </a:p>
          <a:p>
            <a:pPr lvl="1"/>
            <a:r>
              <a:rPr lang="en-SG" dirty="0"/>
              <a:t>Implemented at the hardware level.</a:t>
            </a:r>
          </a:p>
          <a:p>
            <a:pPr lvl="1"/>
            <a:r>
              <a:rPr lang="en-SG" dirty="0"/>
              <a:t>Most languages provide arrays as a primitive type.</a:t>
            </a:r>
          </a:p>
          <a:p>
            <a:pPr lvl="1"/>
            <a:r>
              <a:rPr lang="en-SG" dirty="0"/>
              <a:t>Can be used with a wide range of problems.</a:t>
            </a:r>
          </a:p>
        </p:txBody>
      </p:sp>
    </p:spTree>
    <p:extLst>
      <p:ext uri="{BB962C8B-B14F-4D97-AF65-F5344CB8AC3E}">
        <p14:creationId xmlns:p14="http://schemas.microsoft.com/office/powerpoint/2010/main" val="402153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1-D Array</a:t>
            </a:r>
            <a:endParaRPr lang="en-SG" dirty="0"/>
          </a:p>
        </p:txBody>
      </p:sp>
      <p:sp>
        <p:nvSpPr>
          <p:cNvPr id="3" name="Content Placeholder 2"/>
          <p:cNvSpPr>
            <a:spLocks noGrp="1"/>
          </p:cNvSpPr>
          <p:nvPr>
            <p:ph idx="1"/>
          </p:nvPr>
        </p:nvSpPr>
        <p:spPr/>
        <p:txBody>
          <a:bodyPr/>
          <a:lstStyle/>
          <a:p>
            <a:r>
              <a:rPr lang="en-SG" dirty="0"/>
              <a:t>A sequence structure:</a:t>
            </a:r>
          </a:p>
          <a:p>
            <a:pPr lvl="1"/>
            <a:r>
              <a:rPr lang="en-SG" dirty="0"/>
              <a:t>Composed of multiple elements, all the same type.</a:t>
            </a:r>
          </a:p>
          <a:p>
            <a:pPr lvl="1"/>
            <a:r>
              <a:rPr lang="en-SG" dirty="0"/>
              <a:t>Elements are stored in contiguous bytes of memory.</a:t>
            </a:r>
          </a:p>
          <a:p>
            <a:pPr lvl="1"/>
            <a:r>
              <a:rPr lang="en-SG" dirty="0"/>
              <a:t>Entire contents is known by a single name.</a:t>
            </a:r>
          </a:p>
          <a:p>
            <a:pPr lvl="1"/>
            <a:r>
              <a:rPr lang="en-SG" dirty="0"/>
              <a:t>Individual elements can be accessed by subscript.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209951"/>
            <a:ext cx="736282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872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Array Implementation</a:t>
            </a:r>
            <a:endParaRPr lang="en-SG" dirty="0"/>
          </a:p>
        </p:txBody>
      </p:sp>
      <p:sp>
        <p:nvSpPr>
          <p:cNvPr id="3" name="Content Placeholder 2"/>
          <p:cNvSpPr>
            <a:spLocks noGrp="1"/>
          </p:cNvSpPr>
          <p:nvPr>
            <p:ph idx="1"/>
          </p:nvPr>
        </p:nvSpPr>
        <p:spPr/>
        <p:txBody>
          <a:bodyPr>
            <a:normAutofit/>
          </a:bodyPr>
          <a:lstStyle/>
          <a:p>
            <a:r>
              <a:rPr lang="en-SG" dirty="0"/>
              <a:t>Python is built using the C language.</a:t>
            </a:r>
          </a:p>
          <a:p>
            <a:pPr lvl="1"/>
            <a:r>
              <a:rPr lang="en-SG" dirty="0"/>
              <a:t>High-level compiled language.</a:t>
            </a:r>
          </a:p>
          <a:p>
            <a:pPr lvl="1"/>
            <a:r>
              <a:rPr lang="en-SG" dirty="0"/>
              <a:t>Provides syntax for working with the hardware.</a:t>
            </a:r>
          </a:p>
          <a:p>
            <a:r>
              <a:rPr lang="en-SG" dirty="0"/>
              <a:t>Python provides the </a:t>
            </a:r>
            <a:r>
              <a:rPr lang="en-SG" dirty="0" err="1"/>
              <a:t>ctypes</a:t>
            </a:r>
            <a:r>
              <a:rPr lang="en-SG" dirty="0"/>
              <a:t> module</a:t>
            </a:r>
          </a:p>
          <a:p>
            <a:pPr lvl="1"/>
            <a:r>
              <a:rPr lang="en-SG" dirty="0"/>
              <a:t>Access to C data types and functionality.</a:t>
            </a:r>
          </a:p>
          <a:p>
            <a:pPr lvl="1"/>
            <a:r>
              <a:rPr lang="en-SG" dirty="0"/>
              <a:t>Provides for hardware-supported arrays.</a:t>
            </a:r>
          </a:p>
          <a:p>
            <a:pPr lvl="1"/>
            <a:r>
              <a:rPr lang="en-SG" dirty="0"/>
              <a:t>Requires knowledge of C language.</a:t>
            </a:r>
          </a:p>
          <a:p>
            <a:pPr lvl="1"/>
            <a:r>
              <a:rPr lang="en-SG" dirty="0"/>
              <a:t>Not meant for direct use in programs.</a:t>
            </a:r>
          </a:p>
        </p:txBody>
      </p:sp>
    </p:spTree>
    <p:extLst>
      <p:ext uri="{BB962C8B-B14F-4D97-AF65-F5344CB8AC3E}">
        <p14:creationId xmlns:p14="http://schemas.microsoft.com/office/powerpoint/2010/main" val="1120231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Hardware Array: Creation</a:t>
            </a:r>
            <a:endParaRPr lang="en-SG" dirty="0"/>
          </a:p>
        </p:txBody>
      </p:sp>
      <p:sp>
        <p:nvSpPr>
          <p:cNvPr id="3" name="Content Placeholder 2"/>
          <p:cNvSpPr>
            <a:spLocks noGrp="1"/>
          </p:cNvSpPr>
          <p:nvPr>
            <p:ph idx="1"/>
          </p:nvPr>
        </p:nvSpPr>
        <p:spPr/>
        <p:txBody>
          <a:bodyPr>
            <a:noAutofit/>
          </a:bodyPr>
          <a:lstStyle/>
          <a:p>
            <a:r>
              <a:rPr lang="en-SG" sz="3600" dirty="0"/>
              <a:t>Create a hardware array</a:t>
            </a:r>
          </a:p>
          <a:p>
            <a:endParaRPr lang="en-SG" sz="3600" dirty="0"/>
          </a:p>
          <a:p>
            <a:endParaRPr lang="en-SG" sz="3600" dirty="0"/>
          </a:p>
          <a:p>
            <a:endParaRPr lang="en-SG" sz="3600" dirty="0"/>
          </a:p>
          <a:p>
            <a:endParaRPr lang="en-SG" sz="3600" dirty="0"/>
          </a:p>
          <a:p>
            <a:pPr lvl="1"/>
            <a:r>
              <a:rPr lang="en-SG" sz="3200" dirty="0"/>
              <a:t>fixed size</a:t>
            </a:r>
          </a:p>
          <a:p>
            <a:pPr lvl="1"/>
            <a:r>
              <a:rPr lang="en-SG" sz="3200" dirty="0"/>
              <a:t>each element stores a reference to an object.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703" y="2420888"/>
            <a:ext cx="7158594" cy="1999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Hardware Array: Initialize</a:t>
            </a:r>
            <a:endParaRPr lang="en-SG" dirty="0"/>
          </a:p>
        </p:txBody>
      </p:sp>
      <p:sp>
        <p:nvSpPr>
          <p:cNvPr id="3" name="Content Placeholder 2"/>
          <p:cNvSpPr>
            <a:spLocks noGrp="1"/>
          </p:cNvSpPr>
          <p:nvPr>
            <p:ph idx="1"/>
          </p:nvPr>
        </p:nvSpPr>
        <p:spPr/>
        <p:txBody>
          <a:bodyPr/>
          <a:lstStyle/>
          <a:p>
            <a:r>
              <a:rPr lang="en-SG" dirty="0"/>
              <a:t>A hardware array has to be initialized before it can be used.</a:t>
            </a:r>
          </a:p>
          <a:p>
            <a:endParaRPr lang="en-SG" dirty="0"/>
          </a:p>
          <a:p>
            <a:pPr marL="0" indent="0">
              <a:buNone/>
            </a:pPr>
            <a:endParaRPr lang="en-SG" dirty="0"/>
          </a:p>
          <a:p>
            <a:pPr lvl="1"/>
            <a:r>
              <a:rPr lang="en-SG" dirty="0"/>
              <a:t>elements are like any other variable.</a:t>
            </a:r>
          </a:p>
          <a:p>
            <a:pPr lvl="1"/>
            <a:r>
              <a:rPr lang="en-SG" dirty="0"/>
              <a:t>we must keep track of the size of the array.</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9" y="2647368"/>
            <a:ext cx="4032448" cy="1129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419" y="4869160"/>
            <a:ext cx="5571162" cy="1257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345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44" y="-272826"/>
            <a:ext cx="8229600" cy="1143000"/>
          </a:xfrm>
        </p:spPr>
        <p:txBody>
          <a:bodyPr>
            <a:normAutofit/>
          </a:bodyPr>
          <a:lstStyle/>
          <a:p>
            <a:r>
              <a:rPr lang="en-SG" dirty="0"/>
              <a:t>Why?</a:t>
            </a:r>
          </a:p>
        </p:txBody>
      </p:sp>
      <p:sp>
        <p:nvSpPr>
          <p:cNvPr id="3" name="Content Placeholder 2"/>
          <p:cNvSpPr>
            <a:spLocks noGrp="1"/>
          </p:cNvSpPr>
          <p:nvPr>
            <p:ph idx="1"/>
          </p:nvPr>
        </p:nvSpPr>
        <p:spPr>
          <a:xfrm>
            <a:off x="392092" y="548680"/>
            <a:ext cx="8229600" cy="4525963"/>
          </a:xfrm>
        </p:spPr>
        <p:txBody>
          <a:bodyPr/>
          <a:lstStyle/>
          <a:p>
            <a:r>
              <a:rPr lang="en-SG" dirty="0"/>
              <a:t>Efficiency: How can we process much larger volumes of data at current hardware capacity</a:t>
            </a:r>
          </a:p>
          <a:p>
            <a:pPr lvl="1"/>
            <a:endParaRPr lang="en-SG" dirty="0"/>
          </a:p>
        </p:txBody>
      </p:sp>
      <p:pic>
        <p:nvPicPr>
          <p:cNvPr id="6" name="The Human Face of Big Data OFFICIAL FILM TRAI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7544" y="1556792"/>
            <a:ext cx="8320924" cy="4680520"/>
          </a:xfrm>
          <a:prstGeom prst="rect">
            <a:avLst/>
          </a:prstGeom>
        </p:spPr>
      </p:pic>
    </p:spTree>
    <p:extLst>
      <p:ext uri="{BB962C8B-B14F-4D97-AF65-F5344CB8AC3E}">
        <p14:creationId xmlns:p14="http://schemas.microsoft.com/office/powerpoint/2010/main" val="9574106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Hardware Array: Add</a:t>
            </a:r>
            <a:endParaRPr lang="en-SG" dirty="0"/>
          </a:p>
        </p:txBody>
      </p:sp>
      <p:sp>
        <p:nvSpPr>
          <p:cNvPr id="3" name="Content Placeholder 2"/>
          <p:cNvSpPr>
            <a:spLocks noGrp="1"/>
          </p:cNvSpPr>
          <p:nvPr>
            <p:ph idx="1"/>
          </p:nvPr>
        </p:nvSpPr>
        <p:spPr/>
        <p:txBody>
          <a:bodyPr>
            <a:normAutofit/>
          </a:bodyPr>
          <a:lstStyle/>
          <a:p>
            <a:r>
              <a:rPr lang="en-SG" sz="2800" dirty="0"/>
              <a:t>References can be stored in any array element.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6842959"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1269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Hardware Array: Remove</a:t>
            </a:r>
            <a:endParaRPr lang="en-SG" dirty="0"/>
          </a:p>
        </p:txBody>
      </p:sp>
      <p:sp>
        <p:nvSpPr>
          <p:cNvPr id="3" name="Content Placeholder 2"/>
          <p:cNvSpPr>
            <a:spLocks noGrp="1"/>
          </p:cNvSpPr>
          <p:nvPr>
            <p:ph idx="1"/>
          </p:nvPr>
        </p:nvSpPr>
        <p:spPr/>
        <p:txBody>
          <a:bodyPr/>
          <a:lstStyle/>
          <a:p>
            <a:r>
              <a:rPr lang="en-SG" dirty="0"/>
              <a:t>Items can be removed from the array.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58" y="2420888"/>
            <a:ext cx="7162026" cy="37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7120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Array ADT Implementation</a:t>
            </a: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587692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5519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Array ADT Implementation</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628800"/>
            <a:ext cx="8759601"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1542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Python List</a:t>
            </a:r>
          </a:p>
        </p:txBody>
      </p:sp>
      <p:sp>
        <p:nvSpPr>
          <p:cNvPr id="3" name="Content Placeholder 2"/>
          <p:cNvSpPr>
            <a:spLocks noGrp="1"/>
          </p:cNvSpPr>
          <p:nvPr>
            <p:ph idx="1"/>
          </p:nvPr>
        </p:nvSpPr>
        <p:spPr/>
        <p:txBody>
          <a:bodyPr>
            <a:normAutofit lnSpcReduction="10000"/>
          </a:bodyPr>
          <a:lstStyle/>
          <a:p>
            <a:r>
              <a:rPr lang="en-SG" sz="2800" dirty="0">
                <a:hlinkClick r:id="rId2"/>
              </a:rPr>
              <a:t>https://wiki.python.org/moin/TimeComplexity</a:t>
            </a:r>
            <a:endParaRPr lang="en-SG" sz="2800" dirty="0"/>
          </a:p>
          <a:p>
            <a:r>
              <a:rPr lang="en-SG" sz="2800" dirty="0"/>
              <a:t>Internally, a list is represented as an array, but with ability to resize</a:t>
            </a:r>
          </a:p>
          <a:p>
            <a:pPr lvl="1"/>
            <a:r>
              <a:rPr lang="en-SG" sz="2400" dirty="0"/>
              <a:t>Fast </a:t>
            </a:r>
          </a:p>
          <a:p>
            <a:pPr lvl="2"/>
            <a:r>
              <a:rPr lang="en-SG" sz="2000" dirty="0"/>
              <a:t>access (get item, set item)</a:t>
            </a:r>
          </a:p>
          <a:p>
            <a:pPr lvl="2"/>
            <a:r>
              <a:rPr lang="en-SG" sz="2000" dirty="0"/>
              <a:t>get length</a:t>
            </a:r>
          </a:p>
          <a:p>
            <a:pPr lvl="2"/>
            <a:r>
              <a:rPr lang="en-SG" sz="2000" dirty="0"/>
              <a:t>Pop last item</a:t>
            </a:r>
          </a:p>
          <a:p>
            <a:pPr lvl="1"/>
            <a:r>
              <a:rPr lang="en-SG" sz="2400" dirty="0"/>
              <a:t>Slow</a:t>
            </a:r>
          </a:p>
          <a:p>
            <a:pPr lvl="2"/>
            <a:r>
              <a:rPr lang="en-SG" sz="2000" dirty="0"/>
              <a:t>Insert</a:t>
            </a:r>
          </a:p>
          <a:p>
            <a:pPr lvl="2"/>
            <a:r>
              <a:rPr lang="en-SG" sz="2000" dirty="0"/>
              <a:t>Delete </a:t>
            </a:r>
          </a:p>
          <a:p>
            <a:pPr lvl="2"/>
            <a:r>
              <a:rPr lang="en-SG" sz="2000" dirty="0"/>
              <a:t>Insert</a:t>
            </a:r>
          </a:p>
          <a:p>
            <a:pPr lvl="1"/>
            <a:endParaRPr lang="en-SG" sz="2400" dirty="0"/>
          </a:p>
        </p:txBody>
      </p:sp>
    </p:spTree>
    <p:extLst>
      <p:ext uri="{BB962C8B-B14F-4D97-AF65-F5344CB8AC3E}">
        <p14:creationId xmlns:p14="http://schemas.microsoft.com/office/powerpoint/2010/main" val="746041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Python List: Implementation</a:t>
            </a:r>
            <a:endParaRPr lang="en-SG" dirty="0"/>
          </a:p>
        </p:txBody>
      </p:sp>
      <p:sp>
        <p:nvSpPr>
          <p:cNvPr id="3" name="Content Placeholder 2"/>
          <p:cNvSpPr>
            <a:spLocks noGrp="1"/>
          </p:cNvSpPr>
          <p:nvPr>
            <p:ph idx="1"/>
          </p:nvPr>
        </p:nvSpPr>
        <p:spPr/>
        <p:txBody>
          <a:bodyPr/>
          <a:lstStyle/>
          <a:p>
            <a:r>
              <a:rPr lang="en-SG" dirty="0"/>
              <a:t>An array is used to store the items of the list.</a:t>
            </a:r>
          </a:p>
          <a:p>
            <a:pPr lvl="1"/>
            <a:r>
              <a:rPr lang="en-SG" dirty="0"/>
              <a:t>Created bigger than needed.</a:t>
            </a:r>
          </a:p>
          <a:p>
            <a:pPr lvl="1"/>
            <a:r>
              <a:rPr lang="en-SG" dirty="0"/>
              <a:t>Has capacity for future items.</a:t>
            </a:r>
          </a:p>
          <a:p>
            <a:pPr lvl="1"/>
            <a:r>
              <a:rPr lang="en-SG" b="1" dirty="0"/>
              <a:t>subarray </a:t>
            </a:r>
            <a:r>
              <a:rPr lang="en-SG" dirty="0"/>
              <a:t>– the items are stored in a contiguous subset of the array.</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851" y="4221088"/>
            <a:ext cx="603885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287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Python List: Appending an Item</a:t>
            </a:r>
            <a:endParaRPr lang="en-SG" dirty="0"/>
          </a:p>
        </p:txBody>
      </p:sp>
      <p:sp>
        <p:nvSpPr>
          <p:cNvPr id="3" name="Content Placeholder 2"/>
          <p:cNvSpPr>
            <a:spLocks noGrp="1"/>
          </p:cNvSpPr>
          <p:nvPr>
            <p:ph idx="1"/>
          </p:nvPr>
        </p:nvSpPr>
        <p:spPr/>
        <p:txBody>
          <a:bodyPr/>
          <a:lstStyle/>
          <a:p>
            <a:r>
              <a:rPr lang="en-SG" dirty="0"/>
              <a:t>New items can be added at the end of the list.</a:t>
            </a:r>
          </a:p>
          <a:p>
            <a:endParaRPr lang="en-SG" dirty="0"/>
          </a:p>
          <a:p>
            <a:pPr marL="0" indent="0">
              <a:buNone/>
            </a:pPr>
            <a:endParaRPr lang="en-SG" dirty="0"/>
          </a:p>
          <a:p>
            <a:r>
              <a:rPr lang="en-SG" dirty="0"/>
              <a:t>When space is available, the item is stored in the next slot.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20888"/>
            <a:ext cx="327660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4491038"/>
            <a:ext cx="5981700"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037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Python List: Appending an Item</a:t>
            </a:r>
            <a:endParaRPr lang="en-SG" dirty="0"/>
          </a:p>
        </p:txBody>
      </p:sp>
      <p:sp>
        <p:nvSpPr>
          <p:cNvPr id="3" name="Content Placeholder 2"/>
          <p:cNvSpPr>
            <a:spLocks noGrp="1"/>
          </p:cNvSpPr>
          <p:nvPr>
            <p:ph idx="1"/>
          </p:nvPr>
        </p:nvSpPr>
        <p:spPr/>
        <p:txBody>
          <a:bodyPr/>
          <a:lstStyle/>
          <a:p>
            <a:r>
              <a:rPr lang="en-SG" dirty="0"/>
              <a:t>What happens when the array becomes full?</a:t>
            </a:r>
          </a:p>
          <a:p>
            <a:endParaRPr lang="en-SG" dirty="0"/>
          </a:p>
          <a:p>
            <a:pPr marL="0" indent="0">
              <a:buNone/>
            </a:pPr>
            <a:endParaRPr lang="en-SG" dirty="0"/>
          </a:p>
          <a:p>
            <a:r>
              <a:rPr lang="en-SG" dirty="0"/>
              <a:t>There is no space for value 6.</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652" y="2181225"/>
            <a:ext cx="320040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4077072"/>
            <a:ext cx="61912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9302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43000"/>
          </a:xfrm>
        </p:spPr>
        <p:txBody>
          <a:bodyPr>
            <a:normAutofit/>
          </a:bodyPr>
          <a:lstStyle/>
          <a:p>
            <a:r>
              <a:rPr lang="en-SG" sz="4000" b="1" dirty="0"/>
              <a:t>Python List: Expanding an Array</a:t>
            </a:r>
            <a:endParaRPr lang="en-SG" sz="4000" dirty="0"/>
          </a:p>
        </p:txBody>
      </p:sp>
      <p:sp>
        <p:nvSpPr>
          <p:cNvPr id="3" name="Content Placeholder 2"/>
          <p:cNvSpPr>
            <a:spLocks noGrp="1"/>
          </p:cNvSpPr>
          <p:nvPr>
            <p:ph idx="1"/>
          </p:nvPr>
        </p:nvSpPr>
        <p:spPr>
          <a:xfrm>
            <a:off x="395536" y="908720"/>
            <a:ext cx="8229600" cy="5505475"/>
          </a:xfrm>
        </p:spPr>
        <p:txBody>
          <a:bodyPr>
            <a:noAutofit/>
          </a:bodyPr>
          <a:lstStyle/>
          <a:p>
            <a:r>
              <a:rPr lang="en-SG" sz="2400" dirty="0"/>
              <a:t>You must create a whole new larger array, doubled the size</a:t>
            </a:r>
          </a:p>
          <a:p>
            <a:pPr marL="0" indent="0">
              <a:buNone/>
            </a:pPr>
            <a:endParaRPr lang="en-SG" sz="2400" dirty="0"/>
          </a:p>
          <a:p>
            <a:pPr marL="0" indent="0">
              <a:buNone/>
            </a:pPr>
            <a:endParaRPr lang="en-SG" sz="2400" dirty="0"/>
          </a:p>
          <a:p>
            <a:r>
              <a:rPr lang="en-SG" sz="2400" dirty="0"/>
              <a:t>Copy each item into the new array, one at a time…</a:t>
            </a:r>
          </a:p>
          <a:p>
            <a:pPr marL="0" indent="0">
              <a:buNone/>
            </a:pPr>
            <a:endParaRPr lang="en-SG" sz="2400" dirty="0"/>
          </a:p>
          <a:p>
            <a:pPr marL="0" indent="0">
              <a:buNone/>
            </a:pPr>
            <a:endParaRPr lang="en-SG" sz="2400" dirty="0"/>
          </a:p>
          <a:p>
            <a:pPr marL="0" indent="0">
              <a:buNone/>
            </a:pPr>
            <a:endParaRPr lang="en-SG" sz="2400" dirty="0"/>
          </a:p>
          <a:p>
            <a:pPr marL="0" indent="0">
              <a:buNone/>
            </a:pPr>
            <a:endParaRPr lang="en-SG" sz="2400" dirty="0"/>
          </a:p>
          <a:p>
            <a:r>
              <a:rPr lang="en-SG" sz="2400" dirty="0"/>
              <a:t>Put the 6 (that wouldn’t fit) in its place…</a:t>
            </a:r>
          </a:p>
          <a:p>
            <a:pPr marL="0" indent="0">
              <a:buNone/>
            </a:pPr>
            <a:endParaRPr lang="en-SG" sz="2400" dirty="0"/>
          </a:p>
          <a:p>
            <a:pPr marL="0" indent="0">
              <a:buNone/>
            </a:pPr>
            <a:endParaRPr lang="en-SG" sz="2400" dirty="0"/>
          </a:p>
          <a:p>
            <a:pPr marL="0" indent="0">
              <a:buNone/>
            </a:pPr>
            <a:endParaRPr lang="en-SG" sz="2400" dirty="0"/>
          </a:p>
          <a:p>
            <a:r>
              <a:rPr lang="en-SG" sz="2400" dirty="0"/>
              <a:t>Delete the old array. (Return the space to the OS.)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63" y="1404493"/>
            <a:ext cx="6152827" cy="89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4263" y="2708920"/>
            <a:ext cx="6152827"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817" y="5068894"/>
            <a:ext cx="5977273" cy="1116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2838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Python List: Extending a List</a:t>
            </a:r>
          </a:p>
        </p:txBody>
      </p:sp>
      <p:sp>
        <p:nvSpPr>
          <p:cNvPr id="3" name="Content Placeholder 2"/>
          <p:cNvSpPr>
            <a:spLocks noGrp="1"/>
          </p:cNvSpPr>
          <p:nvPr>
            <p:ph idx="1"/>
          </p:nvPr>
        </p:nvSpPr>
        <p:spPr/>
        <p:txBody>
          <a:bodyPr>
            <a:normAutofit/>
          </a:bodyPr>
          <a:lstStyle/>
          <a:p>
            <a:r>
              <a:rPr lang="en-SG" sz="2400" dirty="0"/>
              <a:t>If the space permits, the entire contents of a list can be appended to a second list.</a:t>
            </a:r>
          </a:p>
          <a:p>
            <a:r>
              <a:rPr lang="en-SG" sz="2400" dirty="0"/>
              <a:t>Else, will have to expand the array as in append() when array is full</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834941"/>
            <a:ext cx="630555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98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600" dirty="0"/>
              <a:t>Finding Novel Words in Shakespeare Sonnets</a:t>
            </a:r>
          </a:p>
        </p:txBody>
      </p:sp>
      <p:sp>
        <p:nvSpPr>
          <p:cNvPr id="3" name="Content Placeholder 2"/>
          <p:cNvSpPr>
            <a:spLocks noGrp="1"/>
          </p:cNvSpPr>
          <p:nvPr>
            <p:ph type="body" idx="1"/>
          </p:nvPr>
        </p:nvSpPr>
        <p:spPr>
          <a:xfrm>
            <a:off x="722313" y="332657"/>
            <a:ext cx="7772400" cy="4074244"/>
          </a:xfrm>
        </p:spPr>
        <p:txBody>
          <a:bodyPr>
            <a:normAutofit/>
          </a:bodyPr>
          <a:lstStyle/>
          <a:p>
            <a:r>
              <a:rPr lang="en-SG" sz="2800" dirty="0"/>
              <a:t>A file containing all the unique words found in Shakespeare sonnets</a:t>
            </a:r>
          </a:p>
          <a:p>
            <a:pPr lvl="1"/>
            <a:r>
              <a:rPr lang="en-SG" sz="2400" dirty="0"/>
              <a:t>sonnets_words.txt (length: 2854)</a:t>
            </a:r>
          </a:p>
          <a:p>
            <a:pPr lvl="1"/>
            <a:endParaRPr lang="en-SG" sz="2400" dirty="0"/>
          </a:p>
          <a:p>
            <a:pPr lvl="1"/>
            <a:endParaRPr lang="en-SG" sz="2400" dirty="0"/>
          </a:p>
          <a:p>
            <a:r>
              <a:rPr lang="en-SG" sz="2800" dirty="0"/>
              <a:t>A file containing all unique words used in English-language Scrabble tournaments</a:t>
            </a:r>
          </a:p>
          <a:p>
            <a:pPr lvl="1"/>
            <a:r>
              <a:rPr lang="en-SG" sz="2400" dirty="0"/>
              <a:t> sowpods.txt (length: 267751)</a:t>
            </a:r>
          </a:p>
          <a:p>
            <a:pPr marL="457200" lvl="1" indent="0">
              <a:buNone/>
            </a:pPr>
            <a:endParaRPr lang="en-SG" sz="2400" dirty="0"/>
          </a:p>
        </p:txBody>
      </p:sp>
    </p:spTree>
    <p:extLst>
      <p:ext uri="{BB962C8B-B14F-4D97-AF65-F5344CB8AC3E}">
        <p14:creationId xmlns:p14="http://schemas.microsoft.com/office/powerpoint/2010/main" val="1072671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Python List: Inserting Items</a:t>
            </a:r>
            <a:endParaRPr lang="en-SG" dirty="0"/>
          </a:p>
        </p:txBody>
      </p:sp>
      <p:sp>
        <p:nvSpPr>
          <p:cNvPr id="3" name="Content Placeholder 2"/>
          <p:cNvSpPr>
            <a:spLocks noGrp="1"/>
          </p:cNvSpPr>
          <p:nvPr>
            <p:ph idx="1"/>
          </p:nvPr>
        </p:nvSpPr>
        <p:spPr/>
        <p:txBody>
          <a:bodyPr>
            <a:normAutofit/>
          </a:bodyPr>
          <a:lstStyle/>
          <a:p>
            <a:r>
              <a:rPr lang="en-SG" sz="2800" dirty="0"/>
              <a:t>An item can be inserted anywhere within the list.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8" y="2204864"/>
            <a:ext cx="7477125"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4859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Python List: Removing Items</a:t>
            </a:r>
            <a:endParaRPr lang="en-SG" dirty="0"/>
          </a:p>
        </p:txBody>
      </p:sp>
      <p:sp>
        <p:nvSpPr>
          <p:cNvPr id="3" name="Content Placeholder 2"/>
          <p:cNvSpPr>
            <a:spLocks noGrp="1"/>
          </p:cNvSpPr>
          <p:nvPr>
            <p:ph idx="1"/>
          </p:nvPr>
        </p:nvSpPr>
        <p:spPr/>
        <p:txBody>
          <a:bodyPr>
            <a:normAutofit/>
          </a:bodyPr>
          <a:lstStyle/>
          <a:p>
            <a:r>
              <a:rPr lang="en-SG" sz="2800" dirty="0"/>
              <a:t>An item can be removed from position of the list.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2204864"/>
            <a:ext cx="7505700"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728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t>Python List: Slices</a:t>
            </a:r>
            <a:endParaRPr lang="en-SG" dirty="0"/>
          </a:p>
        </p:txBody>
      </p:sp>
      <p:sp>
        <p:nvSpPr>
          <p:cNvPr id="3" name="Content Placeholder 2"/>
          <p:cNvSpPr>
            <a:spLocks noGrp="1"/>
          </p:cNvSpPr>
          <p:nvPr>
            <p:ph idx="1"/>
          </p:nvPr>
        </p:nvSpPr>
        <p:spPr/>
        <p:txBody>
          <a:bodyPr>
            <a:normAutofit/>
          </a:bodyPr>
          <a:lstStyle/>
          <a:p>
            <a:r>
              <a:rPr lang="en-SG" sz="2800" dirty="0"/>
              <a:t>Slicing a list creates a new list from a contiguous subset of elements.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636912"/>
            <a:ext cx="7498794" cy="3810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4832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Homework</a:t>
            </a:r>
          </a:p>
        </p:txBody>
      </p:sp>
      <p:sp>
        <p:nvSpPr>
          <p:cNvPr id="3" name="Content Placeholder 2"/>
          <p:cNvSpPr>
            <a:spLocks noGrp="1"/>
          </p:cNvSpPr>
          <p:nvPr>
            <p:ph idx="1"/>
          </p:nvPr>
        </p:nvSpPr>
        <p:spPr/>
        <p:txBody>
          <a:bodyPr>
            <a:normAutofit/>
          </a:bodyPr>
          <a:lstStyle/>
          <a:p>
            <a:r>
              <a:rPr lang="en-SG" dirty="0"/>
              <a:t>Half problem set</a:t>
            </a:r>
          </a:p>
          <a:p>
            <a:pPr lvl="1"/>
            <a:r>
              <a:rPr lang="en-SG" dirty="0"/>
              <a:t>Implement your version of a ‘dynamic array’ allowing for the size of the array to grow to accommodate for array resizing </a:t>
            </a:r>
          </a:p>
          <a:p>
            <a:pPr lvl="1"/>
            <a:r>
              <a:rPr lang="en-SG" dirty="0"/>
              <a:t>Comment on the performance, in terms of Big-O notation, of your implementation. </a:t>
            </a:r>
          </a:p>
        </p:txBody>
      </p:sp>
    </p:spTree>
    <p:extLst>
      <p:ext uri="{BB962C8B-B14F-4D97-AF65-F5344CB8AC3E}">
        <p14:creationId xmlns:p14="http://schemas.microsoft.com/office/powerpoint/2010/main" val="268258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Attempt 1: Using List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412776"/>
            <a:ext cx="9108504" cy="4858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7557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Attempt 2: Using dictionaries</a:t>
            </a:r>
          </a:p>
        </p:txBody>
      </p:sp>
      <p:sp>
        <p:nvSpPr>
          <p:cNvPr id="3" name="Content Placeholder 2"/>
          <p:cNvSpPr>
            <a:spLocks noGrp="1"/>
          </p:cNvSpPr>
          <p:nvPr>
            <p:ph idx="1"/>
          </p:nvPr>
        </p:nvSpPr>
        <p:spPr/>
        <p:txBody>
          <a:bodyPr/>
          <a:lstStyle/>
          <a:p>
            <a:endParaRPr lang="en-SG"/>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69"/>
          <a:stretch/>
        </p:blipFill>
        <p:spPr bwMode="auto">
          <a:xfrm>
            <a:off x="35496" y="1196752"/>
            <a:ext cx="9073672"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511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Why are Python lists so slow?</a:t>
            </a:r>
          </a:p>
        </p:txBody>
      </p:sp>
      <p:sp>
        <p:nvSpPr>
          <p:cNvPr id="3" name="Content Placeholder 2"/>
          <p:cNvSpPr>
            <a:spLocks noGrp="1"/>
          </p:cNvSpPr>
          <p:nvPr>
            <p:ph type="body" idx="1"/>
          </p:nvPr>
        </p:nvSpPr>
        <p:spPr/>
        <p:txBody>
          <a:bodyPr/>
          <a:lstStyle/>
          <a:p>
            <a:r>
              <a:rPr lang="en-SG" dirty="0"/>
              <a:t>Hint: Underlying implementation is an array implementation</a:t>
            </a:r>
          </a:p>
        </p:txBody>
      </p:sp>
    </p:spTree>
    <p:extLst>
      <p:ext uri="{BB962C8B-B14F-4D97-AF65-F5344CB8AC3E}">
        <p14:creationId xmlns:p14="http://schemas.microsoft.com/office/powerpoint/2010/main" val="244917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Python List</a:t>
            </a:r>
          </a:p>
        </p:txBody>
      </p:sp>
      <p:sp>
        <p:nvSpPr>
          <p:cNvPr id="3" name="Content Placeholder 2"/>
          <p:cNvSpPr>
            <a:spLocks noGrp="1"/>
          </p:cNvSpPr>
          <p:nvPr>
            <p:ph idx="1"/>
          </p:nvPr>
        </p:nvSpPr>
        <p:spPr/>
        <p:txBody>
          <a:bodyPr>
            <a:normAutofit lnSpcReduction="10000"/>
          </a:bodyPr>
          <a:lstStyle/>
          <a:p>
            <a:r>
              <a:rPr lang="en-SG" sz="2800" dirty="0">
                <a:hlinkClick r:id="rId2"/>
              </a:rPr>
              <a:t>https://wiki.python.org/moin/TimeComplexity</a:t>
            </a:r>
            <a:endParaRPr lang="en-SG" sz="2800" dirty="0"/>
          </a:p>
          <a:p>
            <a:r>
              <a:rPr lang="en-SG" sz="2800" dirty="0"/>
              <a:t>Internally, a list is represented as an array, but with ability to resize</a:t>
            </a:r>
          </a:p>
          <a:p>
            <a:pPr lvl="1"/>
            <a:r>
              <a:rPr lang="en-SG" sz="2400" dirty="0"/>
              <a:t>Fast </a:t>
            </a:r>
          </a:p>
          <a:p>
            <a:pPr lvl="2"/>
            <a:r>
              <a:rPr lang="en-SG" sz="2000" dirty="0"/>
              <a:t>access (get item, set item)</a:t>
            </a:r>
          </a:p>
          <a:p>
            <a:pPr lvl="2"/>
            <a:r>
              <a:rPr lang="en-SG" sz="2000" dirty="0"/>
              <a:t>get length</a:t>
            </a:r>
          </a:p>
          <a:p>
            <a:pPr lvl="2"/>
            <a:r>
              <a:rPr lang="en-SG" sz="2000" dirty="0"/>
              <a:t>Pop last item</a:t>
            </a:r>
          </a:p>
          <a:p>
            <a:pPr lvl="1"/>
            <a:r>
              <a:rPr lang="en-SG" sz="2400" dirty="0"/>
              <a:t>Slow</a:t>
            </a:r>
          </a:p>
          <a:p>
            <a:pPr lvl="2"/>
            <a:r>
              <a:rPr lang="en-SG" sz="2000" dirty="0"/>
              <a:t>Insert</a:t>
            </a:r>
          </a:p>
          <a:p>
            <a:pPr lvl="2"/>
            <a:r>
              <a:rPr lang="en-SG" sz="2000" dirty="0"/>
              <a:t>Delete </a:t>
            </a:r>
          </a:p>
          <a:p>
            <a:pPr lvl="2"/>
            <a:r>
              <a:rPr lang="en-SG" sz="2000" dirty="0"/>
              <a:t>Insert</a:t>
            </a:r>
          </a:p>
          <a:p>
            <a:pPr lvl="1"/>
            <a:endParaRPr lang="en-SG" sz="2400" dirty="0"/>
          </a:p>
        </p:txBody>
      </p:sp>
    </p:spTree>
    <p:extLst>
      <p:ext uri="{BB962C8B-B14F-4D97-AF65-F5344CB8AC3E}">
        <p14:creationId xmlns:p14="http://schemas.microsoft.com/office/powerpoint/2010/main" val="2381155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Underlying machine storage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344" y="1916832"/>
            <a:ext cx="6643406" cy="1010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1450" y="2941946"/>
            <a:ext cx="7318927" cy="646331"/>
          </a:xfrm>
          <a:prstGeom prst="rect">
            <a:avLst/>
          </a:prstGeom>
          <a:noFill/>
        </p:spPr>
        <p:txBody>
          <a:bodyPr wrap="none" rtlCol="0">
            <a:spAutoFit/>
          </a:bodyPr>
          <a:lstStyle/>
          <a:p>
            <a:r>
              <a:rPr lang="en-SG" dirty="0"/>
              <a:t>A representation of a portion of a computer’s memory, with individual bytes</a:t>
            </a:r>
          </a:p>
          <a:p>
            <a:r>
              <a:rPr lang="en-SG" dirty="0"/>
              <a:t>labelled with consecutive memory addresses</a:t>
            </a:r>
          </a:p>
        </p:txBody>
      </p:sp>
    </p:spTree>
    <p:extLst>
      <p:ext uri="{BB962C8B-B14F-4D97-AF65-F5344CB8AC3E}">
        <p14:creationId xmlns:p14="http://schemas.microsoft.com/office/powerpoint/2010/main" val="1593758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Low level Arrays</a:t>
            </a:r>
          </a:p>
        </p:txBody>
      </p:sp>
      <p:sp>
        <p:nvSpPr>
          <p:cNvPr id="3" name="Content Placeholder 2"/>
          <p:cNvSpPr>
            <a:spLocks noGrp="1"/>
          </p:cNvSpPr>
          <p:nvPr>
            <p:ph idx="1"/>
          </p:nvPr>
        </p:nvSpPr>
        <p:spPr/>
        <p:txBody>
          <a:bodyPr>
            <a:normAutofit/>
          </a:bodyPr>
          <a:lstStyle/>
          <a:p>
            <a:r>
              <a:rPr lang="en-SG" sz="2400" dirty="0"/>
              <a:t>A group of related variable stored one after another in a contiguous portion of the computer’s memory.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6" y="2636912"/>
            <a:ext cx="5793155" cy="1104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3861048"/>
            <a:ext cx="7704856" cy="923330"/>
          </a:xfrm>
          <a:prstGeom prst="rect">
            <a:avLst/>
          </a:prstGeom>
        </p:spPr>
        <p:txBody>
          <a:bodyPr wrap="square">
            <a:spAutoFit/>
          </a:bodyPr>
          <a:lstStyle/>
          <a:p>
            <a:r>
              <a:rPr lang="en-SG" dirty="0"/>
              <a:t>A Python string embedded as an array of characters in the computer’s memory. We assume that each Unicode character of the string requires two bytes of memory. The numbers below the entries are indices into the string.</a:t>
            </a:r>
          </a:p>
        </p:txBody>
      </p:sp>
      <p:sp>
        <p:nvSpPr>
          <p:cNvPr id="5" name="Rectangle 4"/>
          <p:cNvSpPr/>
          <p:nvPr/>
        </p:nvSpPr>
        <p:spPr>
          <a:xfrm>
            <a:off x="755576" y="5013176"/>
            <a:ext cx="7704856" cy="923330"/>
          </a:xfrm>
          <a:prstGeom prst="rect">
            <a:avLst/>
          </a:prstGeom>
        </p:spPr>
        <p:txBody>
          <a:bodyPr wrap="square">
            <a:spAutoFit/>
          </a:bodyPr>
          <a:lstStyle/>
          <a:p>
            <a:r>
              <a:rPr lang="en-SG" b="1" dirty="0"/>
              <a:t>Each cell of an array must use the same number of bytes. </a:t>
            </a:r>
            <a:r>
              <a:rPr lang="en-SG" dirty="0"/>
              <a:t>This requirement is</a:t>
            </a:r>
          </a:p>
          <a:p>
            <a:r>
              <a:rPr lang="en-SG" dirty="0"/>
              <a:t>what allows an arbitrary cell of the array to be accessed in constant time based on its index.</a:t>
            </a:r>
          </a:p>
        </p:txBody>
      </p:sp>
    </p:spTree>
    <p:extLst>
      <p:ext uri="{BB962C8B-B14F-4D97-AF65-F5344CB8AC3E}">
        <p14:creationId xmlns:p14="http://schemas.microsoft.com/office/powerpoint/2010/main" val="1755876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3025</Words>
  <Application>Microsoft Office PowerPoint</Application>
  <PresentationFormat>On-screen Show (4:3)</PresentationFormat>
  <Paragraphs>211</Paragraphs>
  <Slides>33</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Courier New</vt:lpstr>
      <vt:lpstr>Office Theme</vt:lpstr>
      <vt:lpstr>Algorithm Analysis</vt:lpstr>
      <vt:lpstr>Why?</vt:lpstr>
      <vt:lpstr>Finding Novel Words in Shakespeare Sonnets</vt:lpstr>
      <vt:lpstr>Attempt 1: Using List</vt:lpstr>
      <vt:lpstr>Attempt 2: Using dictionaries</vt:lpstr>
      <vt:lpstr>Why are Python lists so slow?</vt:lpstr>
      <vt:lpstr>Python List</vt:lpstr>
      <vt:lpstr>Underlying machine storage</vt:lpstr>
      <vt:lpstr>Low level Arrays</vt:lpstr>
      <vt:lpstr>Referential Arrays</vt:lpstr>
      <vt:lpstr>List instances can be referenced by more than one other lists</vt:lpstr>
      <vt:lpstr>Initialisation of list with default immutable objects</vt:lpstr>
      <vt:lpstr>Extending a list</vt:lpstr>
      <vt:lpstr>Benefits of compact arrays</vt:lpstr>
      <vt:lpstr>The Array Structure</vt:lpstr>
      <vt:lpstr>1-D Array</vt:lpstr>
      <vt:lpstr>Array Implementation</vt:lpstr>
      <vt:lpstr>Hardware Array: Creation</vt:lpstr>
      <vt:lpstr>Hardware Array: Initialize</vt:lpstr>
      <vt:lpstr>Hardware Array: Add</vt:lpstr>
      <vt:lpstr>Hardware Array: Remove</vt:lpstr>
      <vt:lpstr>Array ADT Implementation</vt:lpstr>
      <vt:lpstr>Array ADT Implementation</vt:lpstr>
      <vt:lpstr>Python List</vt:lpstr>
      <vt:lpstr>Python List: Implementation</vt:lpstr>
      <vt:lpstr>Python List: Appending an Item</vt:lpstr>
      <vt:lpstr>Python List: Appending an Item</vt:lpstr>
      <vt:lpstr>Python List: Expanding an Array</vt:lpstr>
      <vt:lpstr>Python List: Extending a List</vt:lpstr>
      <vt:lpstr>Python List: Inserting Items</vt:lpstr>
      <vt:lpstr>Python List: Removing Items</vt:lpstr>
      <vt:lpstr>Python List: Slices</vt:lpstr>
      <vt:lpstr>Homework</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Analysis</dc:title>
  <dc:creator>ri</dc:creator>
  <cp:lastModifiedBy>Teng Yi Heng</cp:lastModifiedBy>
  <cp:revision>38</cp:revision>
  <dcterms:created xsi:type="dcterms:W3CDTF">2018-01-06T17:46:17Z</dcterms:created>
  <dcterms:modified xsi:type="dcterms:W3CDTF">2018-04-29T08:26:04Z</dcterms:modified>
</cp:coreProperties>
</file>